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85" r:id="rId4"/>
    <p:sldId id="257" r:id="rId5"/>
    <p:sldId id="283" r:id="rId6"/>
    <p:sldId id="259" r:id="rId7"/>
    <p:sldId id="260" r:id="rId8"/>
    <p:sldId id="282"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4" r:id="rId31"/>
  </p:sldIdLst>
  <p:sldSz cx="18288000" cy="10287000"/>
  <p:notesSz cx="6858000" cy="9144000"/>
  <p:embeddedFontLst>
    <p:embeddedFont>
      <p:font typeface="Horizon" panose="020B0604020202020204" charset="0"/>
      <p:regular r:id="rId32"/>
    </p:embeddedFont>
    <p:embeddedFont>
      <p:font typeface="Montserrat" panose="00000500000000000000" pitchFamily="2" charset="0"/>
      <p:regular r:id="rId33"/>
    </p:embeddedFont>
    <p:embeddedFont>
      <p:font typeface="Montserrat Bold" panose="00000800000000000000" charset="0"/>
      <p:regular r:id="rId34"/>
    </p:embeddedFont>
    <p:embeddedFont>
      <p:font typeface="Montserrat Medium" panose="00000600000000000000" pitchFamily="2" charset="0"/>
      <p:regular r:id="rId35"/>
    </p:embeddedFont>
    <p:embeddedFont>
      <p:font typeface="Montserrat Semi-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watch?v=2xATEwcRpy8" TargetMode="Externa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watch?v=Aut32pR5PQA" TargetMode="Externa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watch?v=L_4BPjLBF4E" TargetMode="Externa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file:///C:\Program%20Files\Inknoe%20ClassPoint%202\Images\wc_blue.png"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file:///C:\Program%20Files\Inknoe%20ClassPoint%202\Images\mc_blue.png" TargetMode="Externa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915" r="-1154" b="-2672"/>
            </a:stretch>
          </a:blipFill>
        </p:spPr>
        <p:txBody>
          <a:bodyPr/>
          <a:lstStyle/>
          <a:p>
            <a:endParaRPr lang="en-ID"/>
          </a:p>
        </p:txBody>
      </p:sp>
      <p:grpSp>
        <p:nvGrpSpPr>
          <p:cNvPr id="3" name="Group 3"/>
          <p:cNvGrpSpPr/>
          <p:nvPr/>
        </p:nvGrpSpPr>
        <p:grpSpPr>
          <a:xfrm>
            <a:off x="-278765" y="-514350"/>
            <a:ext cx="18889030" cy="11004485"/>
            <a:chOff x="0" y="0"/>
            <a:chExt cx="4974889" cy="2898300"/>
          </a:xfrm>
        </p:grpSpPr>
        <p:sp>
          <p:nvSpPr>
            <p:cNvPr id="4" name="Freeform 4"/>
            <p:cNvSpPr/>
            <p:nvPr/>
          </p:nvSpPr>
          <p:spPr>
            <a:xfrm>
              <a:off x="0" y="0"/>
              <a:ext cx="4974889" cy="2898300"/>
            </a:xfrm>
            <a:custGeom>
              <a:avLst/>
              <a:gdLst/>
              <a:ahLst/>
              <a:cxnLst/>
              <a:rect l="l" t="t" r="r" b="b"/>
              <a:pathLst>
                <a:path w="4974889" h="2898300">
                  <a:moveTo>
                    <a:pt x="0" y="0"/>
                  </a:moveTo>
                  <a:lnTo>
                    <a:pt x="4974889" y="0"/>
                  </a:lnTo>
                  <a:lnTo>
                    <a:pt x="4974889" y="2898300"/>
                  </a:lnTo>
                  <a:lnTo>
                    <a:pt x="0" y="2898300"/>
                  </a:lnTo>
                  <a:close/>
                </a:path>
              </a:pathLst>
            </a:custGeom>
            <a:solidFill>
              <a:srgbClr val="024AAB">
                <a:alpha val="28627"/>
              </a:srgbClr>
            </a:solidFill>
          </p:spPr>
          <p:txBody>
            <a:bodyPr/>
            <a:lstStyle/>
            <a:p>
              <a:endParaRPr lang="en-ID"/>
            </a:p>
          </p:txBody>
        </p:sp>
        <p:sp>
          <p:nvSpPr>
            <p:cNvPr id="5" name="TextBox 5"/>
            <p:cNvSpPr txBox="1"/>
            <p:nvPr/>
          </p:nvSpPr>
          <p:spPr>
            <a:xfrm>
              <a:off x="0" y="-57150"/>
              <a:ext cx="4974889" cy="2955450"/>
            </a:xfrm>
            <a:prstGeom prst="rect">
              <a:avLst/>
            </a:prstGeom>
          </p:spPr>
          <p:txBody>
            <a:bodyPr lIns="50800" tIns="50800" rIns="50800" bIns="50800" rtlCol="0" anchor="ctr"/>
            <a:lstStyle/>
            <a:p>
              <a:pPr algn="ctr">
                <a:lnSpc>
                  <a:spcPts val="2240"/>
                </a:lnSpc>
              </a:pPr>
              <a:endParaRPr/>
            </a:p>
          </p:txBody>
        </p:sp>
      </p:grpSp>
      <p:sp>
        <p:nvSpPr>
          <p:cNvPr id="6" name="TextBox 6"/>
          <p:cNvSpPr txBox="1"/>
          <p:nvPr/>
        </p:nvSpPr>
        <p:spPr>
          <a:xfrm>
            <a:off x="1649140" y="3860800"/>
            <a:ext cx="14989721" cy="2660649"/>
          </a:xfrm>
          <a:prstGeom prst="rect">
            <a:avLst/>
          </a:prstGeom>
        </p:spPr>
        <p:txBody>
          <a:bodyPr lIns="0" tIns="0" rIns="0" bIns="0" rtlCol="0" anchor="t">
            <a:spAutoFit/>
          </a:bodyPr>
          <a:lstStyle/>
          <a:p>
            <a:pPr algn="ctr">
              <a:lnSpc>
                <a:spcPts val="9799"/>
              </a:lnSpc>
            </a:pPr>
            <a:r>
              <a:rPr lang="en-US" sz="9999" spc="-499">
                <a:solidFill>
                  <a:srgbClr val="FFFF00"/>
                </a:solidFill>
                <a:latin typeface="Horizon"/>
                <a:ea typeface="Horizon"/>
                <a:cs typeface="Horizon"/>
                <a:sym typeface="Horizon"/>
              </a:rPr>
              <a:t>LAB-BASED</a:t>
            </a:r>
          </a:p>
          <a:p>
            <a:pPr algn="ctr">
              <a:lnSpc>
                <a:spcPts val="9799"/>
              </a:lnSpc>
            </a:pPr>
            <a:r>
              <a:rPr lang="en-US" sz="9999" spc="-499">
                <a:solidFill>
                  <a:srgbClr val="FFFF00"/>
                </a:solidFill>
                <a:latin typeface="Horizon"/>
                <a:ea typeface="Horizon"/>
                <a:cs typeface="Horizon"/>
                <a:sym typeface="Horizon"/>
              </a:rPr>
              <a:t>EDUCATION</a:t>
            </a:r>
          </a:p>
        </p:txBody>
      </p:sp>
      <p:sp>
        <p:nvSpPr>
          <p:cNvPr id="7" name="Freeform 7"/>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8" name="TextBox 8"/>
          <p:cNvSpPr txBox="1"/>
          <p:nvPr/>
        </p:nvSpPr>
        <p:spPr>
          <a:xfrm rot="-5400000">
            <a:off x="13977417" y="4997133"/>
            <a:ext cx="6271031" cy="292735"/>
          </a:xfrm>
          <a:prstGeom prst="rect">
            <a:avLst/>
          </a:prstGeom>
        </p:spPr>
        <p:txBody>
          <a:bodyPr lIns="0" tIns="0" rIns="0" bIns="0" rtlCol="0" anchor="t">
            <a:spAutoFit/>
          </a:bodyPr>
          <a:lstStyle/>
          <a:p>
            <a:pPr algn="ctr">
              <a:lnSpc>
                <a:spcPts val="2240"/>
              </a:lnSpc>
            </a:pPr>
            <a:r>
              <a:rPr lang="en-US" sz="1600" spc="32">
                <a:solidFill>
                  <a:srgbClr val="F8F6EF"/>
                </a:solidFill>
                <a:latin typeface="Horizon"/>
                <a:ea typeface="Horizon"/>
                <a:cs typeface="Horizon"/>
                <a:sym typeface="Horizon"/>
              </a:rPr>
              <a:t>NAWASENA</a:t>
            </a:r>
          </a:p>
        </p:txBody>
      </p:sp>
      <p:sp>
        <p:nvSpPr>
          <p:cNvPr id="9" name="TextBox 9"/>
          <p:cNvSpPr txBox="1"/>
          <p:nvPr/>
        </p:nvSpPr>
        <p:spPr>
          <a:xfrm rot="5400000">
            <a:off x="-1960448" y="4997133"/>
            <a:ext cx="6271031" cy="292735"/>
          </a:xfrm>
          <a:prstGeom prst="rect">
            <a:avLst/>
          </a:prstGeom>
        </p:spPr>
        <p:txBody>
          <a:bodyPr lIns="0" tIns="0" rIns="0" bIns="0" rtlCol="0" anchor="t">
            <a:spAutoFit/>
          </a:bodyPr>
          <a:lstStyle/>
          <a:p>
            <a:pPr algn="ctr">
              <a:lnSpc>
                <a:spcPts val="2240"/>
              </a:lnSpc>
            </a:pPr>
            <a:r>
              <a:rPr lang="en-US" sz="1600" spc="32">
                <a:solidFill>
                  <a:srgbClr val="F8F6EF"/>
                </a:solidFill>
                <a:latin typeface="Horizon"/>
                <a:ea typeface="Horizon"/>
                <a:cs typeface="Horizon"/>
                <a:sym typeface="Horizon"/>
              </a:rPr>
              <a:t>2024</a:t>
            </a:r>
          </a:p>
        </p:txBody>
      </p:sp>
      <p:sp>
        <p:nvSpPr>
          <p:cNvPr id="10" name="TextBox 10"/>
          <p:cNvSpPr txBox="1"/>
          <p:nvPr/>
        </p:nvSpPr>
        <p:spPr>
          <a:xfrm>
            <a:off x="6008485" y="8965565"/>
            <a:ext cx="7551714" cy="292735"/>
          </a:xfrm>
          <a:prstGeom prst="rect">
            <a:avLst/>
          </a:prstGeom>
        </p:spPr>
        <p:txBody>
          <a:bodyPr lIns="0" tIns="0" rIns="0" bIns="0" rtlCol="0" anchor="t">
            <a:spAutoFit/>
          </a:bodyPr>
          <a:lstStyle/>
          <a:p>
            <a:pPr algn="ctr">
              <a:lnSpc>
                <a:spcPts val="2239"/>
              </a:lnSpc>
            </a:pPr>
            <a:r>
              <a:rPr lang="en-US" sz="1599" spc="31">
                <a:solidFill>
                  <a:srgbClr val="F8F6EF"/>
                </a:solidFill>
                <a:latin typeface="Horizon"/>
                <a:ea typeface="Horizon"/>
                <a:cs typeface="Horizon"/>
                <a:sym typeface="Horizon"/>
              </a:rPr>
              <a:t>LABORATORIUM KOMPUTASI CERDAS &amp; VISI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600950" y="57466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00"/>
            </a:solidFill>
          </p:spPr>
          <p:txBody>
            <a:bodyPr/>
            <a:lstStyle/>
            <a:p>
              <a:endParaRPr lang="en-ID"/>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520"/>
                </a:lnSpc>
              </a:pPr>
              <a:r>
                <a:rPr lang="en-US" sz="1800" b="1" spc="36">
                  <a:solidFill>
                    <a:srgbClr val="000000"/>
                  </a:solidFill>
                  <a:latin typeface="Montserrat Bold"/>
                  <a:ea typeface="Montserrat Bold"/>
                  <a:cs typeface="Montserrat Bold"/>
                  <a:sym typeface="Montserrat Bold"/>
                </a:rPr>
                <a:t>2</a:t>
              </a:r>
            </a:p>
            <a:p>
              <a:pPr algn="ctr">
                <a:lnSpc>
                  <a:spcPts val="2520"/>
                </a:lnSpc>
              </a:pPr>
              <a:endParaRPr lang="en-US" sz="1800" b="1" spc="36">
                <a:solidFill>
                  <a:srgbClr val="000000"/>
                </a:solidFill>
                <a:latin typeface="Montserrat Bold"/>
                <a:ea typeface="Montserrat Bold"/>
                <a:cs typeface="Montserrat Bold"/>
                <a:sym typeface="Montserrat Bold"/>
              </a:endParaRPr>
            </a:p>
            <a:p>
              <a:pPr algn="ctr">
                <a:lnSpc>
                  <a:spcPts val="2520"/>
                </a:lnSpc>
              </a:pPr>
              <a:r>
                <a:rPr lang="en-US" sz="1800" b="1" spc="36">
                  <a:solidFill>
                    <a:srgbClr val="000000"/>
                  </a:solidFill>
                  <a:latin typeface="Montserrat Bold"/>
                  <a:ea typeface="Montserrat Bold"/>
                  <a:cs typeface="Montserrat Bold"/>
                  <a:sym typeface="Montserrat Bold"/>
                </a:rPr>
                <a:t>REINFORCEMENT</a:t>
              </a:r>
            </a:p>
            <a:p>
              <a:pPr algn="ctr">
                <a:lnSpc>
                  <a:spcPts val="2520"/>
                </a:lnSpc>
              </a:pPr>
              <a:r>
                <a:rPr lang="en-US" sz="1800" b="1" spc="36">
                  <a:solidFill>
                    <a:srgbClr val="000000"/>
                  </a:solidFill>
                  <a:latin typeface="Montserrat Bold"/>
                  <a:ea typeface="Montserrat Bold"/>
                  <a:cs typeface="Montserrat Bold"/>
                  <a:sym typeface="Montserrat Bold"/>
                </a:rPr>
                <a:t>LEARNING</a:t>
              </a:r>
            </a:p>
          </p:txBody>
        </p:sp>
      </p:grpSp>
      <p:grpSp>
        <p:nvGrpSpPr>
          <p:cNvPr id="5" name="Group 5"/>
          <p:cNvGrpSpPr/>
          <p:nvPr/>
        </p:nvGrpSpPr>
        <p:grpSpPr>
          <a:xfrm>
            <a:off x="4133850" y="5746668"/>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6EF"/>
            </a:solidFill>
          </p:spPr>
          <p:txBody>
            <a:bodyPr/>
            <a:lstStyle/>
            <a:p>
              <a:endParaRPr lang="en-ID"/>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20"/>
                </a:lnSpc>
              </a:pPr>
              <a:r>
                <a:rPr lang="en-US" sz="1800" b="1" spc="36">
                  <a:solidFill>
                    <a:srgbClr val="000000"/>
                  </a:solidFill>
                  <a:latin typeface="Montserrat Bold"/>
                  <a:ea typeface="Montserrat Bold"/>
                  <a:cs typeface="Montserrat Bold"/>
                  <a:sym typeface="Montserrat Bold"/>
                </a:rPr>
                <a:t>1</a:t>
              </a:r>
            </a:p>
            <a:p>
              <a:pPr algn="ctr">
                <a:lnSpc>
                  <a:spcPts val="2520"/>
                </a:lnSpc>
              </a:pPr>
              <a:endParaRPr lang="en-US" sz="1800" b="1" spc="36">
                <a:solidFill>
                  <a:srgbClr val="000000"/>
                </a:solidFill>
                <a:latin typeface="Montserrat Bold"/>
                <a:ea typeface="Montserrat Bold"/>
                <a:cs typeface="Montserrat Bold"/>
                <a:sym typeface="Montserrat Bold"/>
              </a:endParaRPr>
            </a:p>
            <a:p>
              <a:pPr algn="ctr">
                <a:lnSpc>
                  <a:spcPts val="2520"/>
                </a:lnSpc>
              </a:pPr>
              <a:r>
                <a:rPr lang="en-US" sz="1800" b="1" spc="36">
                  <a:solidFill>
                    <a:srgbClr val="000000"/>
                  </a:solidFill>
                  <a:latin typeface="Montserrat Bold"/>
                  <a:ea typeface="Montserrat Bold"/>
                  <a:cs typeface="Montserrat Bold"/>
                  <a:sym typeface="Montserrat Bold"/>
                </a:rPr>
                <a:t>SUPERVISED</a:t>
              </a:r>
            </a:p>
            <a:p>
              <a:pPr algn="ctr">
                <a:lnSpc>
                  <a:spcPts val="2520"/>
                </a:lnSpc>
              </a:pPr>
              <a:r>
                <a:rPr lang="en-US" sz="1800" b="1" spc="36">
                  <a:solidFill>
                    <a:srgbClr val="000000"/>
                  </a:solidFill>
                  <a:latin typeface="Montserrat Bold"/>
                  <a:ea typeface="Montserrat Bold"/>
                  <a:cs typeface="Montserrat Bold"/>
                  <a:sym typeface="Montserrat Bold"/>
                </a:rPr>
                <a:t>LEARNING</a:t>
              </a:r>
            </a:p>
          </p:txBody>
        </p:sp>
      </p:grpSp>
      <p:grpSp>
        <p:nvGrpSpPr>
          <p:cNvPr id="8" name="Group 8"/>
          <p:cNvGrpSpPr/>
          <p:nvPr/>
        </p:nvGrpSpPr>
        <p:grpSpPr>
          <a:xfrm>
            <a:off x="11068050" y="57466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4AAB"/>
            </a:solidFill>
          </p:spPr>
          <p:txBody>
            <a:bodyPr/>
            <a:lstStyle/>
            <a:p>
              <a:endParaRPr lang="en-ID"/>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20"/>
                </a:lnSpc>
              </a:pPr>
              <a:r>
                <a:rPr lang="en-US" sz="1800" b="1" spc="36">
                  <a:solidFill>
                    <a:srgbClr val="F8F6EF"/>
                  </a:solidFill>
                  <a:latin typeface="Montserrat Bold"/>
                  <a:ea typeface="Montserrat Bold"/>
                  <a:cs typeface="Montserrat Bold"/>
                  <a:sym typeface="Montserrat Bold"/>
                </a:rPr>
                <a:t>3</a:t>
              </a:r>
            </a:p>
            <a:p>
              <a:pPr algn="ctr">
                <a:lnSpc>
                  <a:spcPts val="2520"/>
                </a:lnSpc>
              </a:pPr>
              <a:endParaRPr lang="en-US" sz="1800" b="1" spc="36">
                <a:solidFill>
                  <a:srgbClr val="F8F6EF"/>
                </a:solidFill>
                <a:latin typeface="Montserrat Bold"/>
                <a:ea typeface="Montserrat Bold"/>
                <a:cs typeface="Montserrat Bold"/>
                <a:sym typeface="Montserrat Bold"/>
              </a:endParaRPr>
            </a:p>
            <a:p>
              <a:pPr algn="ctr">
                <a:lnSpc>
                  <a:spcPts val="2520"/>
                </a:lnSpc>
              </a:pPr>
              <a:r>
                <a:rPr lang="en-US" sz="1800" b="1" spc="36">
                  <a:solidFill>
                    <a:srgbClr val="F8F6EF"/>
                  </a:solidFill>
                  <a:latin typeface="Montserrat Bold"/>
                  <a:ea typeface="Montserrat Bold"/>
                  <a:cs typeface="Montserrat Bold"/>
                  <a:sym typeface="Montserrat Bold"/>
                </a:rPr>
                <a:t>UNSUPERVISED</a:t>
              </a:r>
            </a:p>
            <a:p>
              <a:pPr algn="ctr">
                <a:lnSpc>
                  <a:spcPts val="2520"/>
                </a:lnSpc>
              </a:pPr>
              <a:r>
                <a:rPr lang="en-US" sz="1800" b="1" spc="36">
                  <a:solidFill>
                    <a:srgbClr val="F8F6EF"/>
                  </a:solidFill>
                  <a:latin typeface="Montserrat Bold"/>
                  <a:ea typeface="Montserrat Bold"/>
                  <a:cs typeface="Montserrat Bold"/>
                  <a:sym typeface="Montserrat Bold"/>
                </a:rPr>
                <a:t>LEARNING</a:t>
              </a:r>
            </a:p>
          </p:txBody>
        </p:sp>
      </p:grpSp>
      <p:sp>
        <p:nvSpPr>
          <p:cNvPr id="11" name="TextBox 11"/>
          <p:cNvSpPr txBox="1"/>
          <p:nvPr/>
        </p:nvSpPr>
        <p:spPr>
          <a:xfrm>
            <a:off x="1565688" y="4616374"/>
            <a:ext cx="14183838" cy="571500"/>
          </a:xfrm>
          <a:prstGeom prst="rect">
            <a:avLst/>
          </a:prstGeom>
        </p:spPr>
        <p:txBody>
          <a:bodyPr lIns="0" tIns="0" rIns="0" bIns="0" rtlCol="0" anchor="t">
            <a:spAutoFit/>
          </a:bodyPr>
          <a:lstStyle/>
          <a:p>
            <a:pPr algn="r">
              <a:lnSpc>
                <a:spcPts val="4800"/>
              </a:lnSpc>
            </a:pPr>
            <a:endParaRPr/>
          </a:p>
        </p:txBody>
      </p:sp>
      <p:sp>
        <p:nvSpPr>
          <p:cNvPr id="12" name="TextBox 12"/>
          <p:cNvSpPr txBox="1"/>
          <p:nvPr/>
        </p:nvSpPr>
        <p:spPr>
          <a:xfrm>
            <a:off x="1565688" y="2838515"/>
            <a:ext cx="14183838" cy="1638300"/>
          </a:xfrm>
          <a:prstGeom prst="rect">
            <a:avLst/>
          </a:prstGeom>
        </p:spPr>
        <p:txBody>
          <a:bodyPr lIns="0" tIns="0" rIns="0" bIns="0" rtlCol="0" anchor="t">
            <a:spAutoFit/>
          </a:bodyPr>
          <a:lstStyle/>
          <a:p>
            <a:pPr algn="ctr">
              <a:lnSpc>
                <a:spcPts val="6000"/>
              </a:lnSpc>
            </a:pPr>
            <a:r>
              <a:rPr lang="en-US" sz="6000" spc="-300">
                <a:solidFill>
                  <a:srgbClr val="FFFFFF"/>
                </a:solidFill>
                <a:latin typeface="Horizon"/>
                <a:ea typeface="Horizon"/>
                <a:cs typeface="Horizon"/>
                <a:sym typeface="Horizon"/>
              </a:rPr>
              <a:t>JENIS ALGORITMA PEMBELAJARAN</a:t>
            </a:r>
          </a:p>
        </p:txBody>
      </p:sp>
      <p:sp>
        <p:nvSpPr>
          <p:cNvPr id="13" name="TextBox 13"/>
          <p:cNvSpPr txBox="1"/>
          <p:nvPr/>
        </p:nvSpPr>
        <p:spPr>
          <a:xfrm>
            <a:off x="4686971" y="4438715"/>
            <a:ext cx="7941271" cy="412750"/>
          </a:xfrm>
          <a:prstGeom prst="rect">
            <a:avLst/>
          </a:prstGeom>
        </p:spPr>
        <p:txBody>
          <a:bodyPr lIns="0" tIns="0" rIns="0" bIns="0" rtlCol="0" anchor="t">
            <a:spAutoFit/>
          </a:bodyPr>
          <a:lstStyle/>
          <a:p>
            <a:pPr algn="ctr">
              <a:lnSpc>
                <a:spcPts val="3499"/>
              </a:lnSpc>
              <a:spcBef>
                <a:spcPct val="0"/>
              </a:spcBef>
            </a:pPr>
            <a:r>
              <a:rPr lang="en-US" sz="2499" b="1" spc="49">
                <a:solidFill>
                  <a:srgbClr val="FFFFFF"/>
                </a:solidFill>
                <a:latin typeface="Montserrat Medium"/>
                <a:ea typeface="Montserrat Medium"/>
                <a:cs typeface="Montserrat Medium"/>
                <a:sym typeface="Montserrat Medium"/>
              </a:rPr>
              <a:t>Macam-macam jenis algoritma pembelajaran.</a:t>
            </a:r>
          </a:p>
        </p:txBody>
      </p:sp>
      <p:sp>
        <p:nvSpPr>
          <p:cNvPr id="14" name="Freeform 14"/>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0500" y="-171450"/>
            <a:ext cx="18669000" cy="10629900"/>
            <a:chOff x="0" y="0"/>
            <a:chExt cx="24892000" cy="14173200"/>
          </a:xfrm>
        </p:grpSpPr>
        <p:pic>
          <p:nvPicPr>
            <p:cNvPr id="3" name="Picture 3"/>
            <p:cNvPicPr>
              <a:picLocks noChangeAspect="1"/>
            </p:cNvPicPr>
            <p:nvPr/>
          </p:nvPicPr>
          <p:blipFill>
            <a:blip r:embed="rId2"/>
            <a:srcRect t="7269" b="7269"/>
            <a:stretch>
              <a:fillRect/>
            </a:stretch>
          </p:blipFill>
          <p:spPr>
            <a:xfrm>
              <a:off x="0" y="0"/>
              <a:ext cx="24892000" cy="14173200"/>
            </a:xfrm>
            <a:prstGeom prst="rect">
              <a:avLst/>
            </a:prstGeom>
          </p:spPr>
        </p:pic>
      </p:grpSp>
      <p:sp>
        <p:nvSpPr>
          <p:cNvPr id="4" name="TextBox 4"/>
          <p:cNvSpPr txBox="1"/>
          <p:nvPr/>
        </p:nvSpPr>
        <p:spPr>
          <a:xfrm>
            <a:off x="3844009" y="4102202"/>
            <a:ext cx="10599981" cy="3119121"/>
          </a:xfrm>
          <a:prstGeom prst="rect">
            <a:avLst/>
          </a:prstGeom>
        </p:spPr>
        <p:txBody>
          <a:bodyPr lIns="0" tIns="0" rIns="0" bIns="0" rtlCol="0" anchor="t">
            <a:spAutoFit/>
          </a:bodyPr>
          <a:lstStyle/>
          <a:p>
            <a:pPr algn="ctr">
              <a:lnSpc>
                <a:spcPts val="7840"/>
              </a:lnSpc>
            </a:pPr>
            <a:r>
              <a:rPr lang="en-US" sz="8000" spc="-400">
                <a:solidFill>
                  <a:srgbClr val="FFFF00"/>
                </a:solidFill>
                <a:latin typeface="Horizon"/>
                <a:ea typeface="Horizon"/>
                <a:cs typeface="Horizon"/>
                <a:sym typeface="Horizon"/>
              </a:rPr>
              <a:t>TIPE APLIKASI MACHINE LEARNING</a:t>
            </a:r>
          </a:p>
        </p:txBody>
      </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715" y="-623998"/>
            <a:ext cx="22575234" cy="11155928"/>
          </a:xfrm>
          <a:custGeom>
            <a:avLst/>
            <a:gdLst/>
            <a:ahLst/>
            <a:cxnLst/>
            <a:rect l="l" t="t" r="r" b="b"/>
            <a:pathLst>
              <a:path w="22575234" h="11155928">
                <a:moveTo>
                  <a:pt x="0" y="0"/>
                </a:moveTo>
                <a:lnTo>
                  <a:pt x="22575234" y="0"/>
                </a:lnTo>
                <a:lnTo>
                  <a:pt x="22575234" y="11155928"/>
                </a:lnTo>
                <a:lnTo>
                  <a:pt x="0" y="11155928"/>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278765" y="-514350"/>
            <a:ext cx="18889030" cy="11004485"/>
            <a:chOff x="0" y="0"/>
            <a:chExt cx="4974889" cy="2898300"/>
          </a:xfrm>
        </p:grpSpPr>
        <p:sp>
          <p:nvSpPr>
            <p:cNvPr id="4" name="Freeform 4"/>
            <p:cNvSpPr/>
            <p:nvPr/>
          </p:nvSpPr>
          <p:spPr>
            <a:xfrm>
              <a:off x="0" y="0"/>
              <a:ext cx="4974889" cy="2898300"/>
            </a:xfrm>
            <a:custGeom>
              <a:avLst/>
              <a:gdLst/>
              <a:ahLst/>
              <a:cxnLst/>
              <a:rect l="l" t="t" r="r" b="b"/>
              <a:pathLst>
                <a:path w="4974889" h="2898300">
                  <a:moveTo>
                    <a:pt x="0" y="0"/>
                  </a:moveTo>
                  <a:lnTo>
                    <a:pt x="4974889" y="0"/>
                  </a:lnTo>
                  <a:lnTo>
                    <a:pt x="4974889" y="2898300"/>
                  </a:lnTo>
                  <a:lnTo>
                    <a:pt x="0" y="2898300"/>
                  </a:lnTo>
                  <a:close/>
                </a:path>
              </a:pathLst>
            </a:custGeom>
            <a:solidFill>
              <a:srgbClr val="024AAB">
                <a:alpha val="56863"/>
              </a:srgbClr>
            </a:solidFill>
          </p:spPr>
          <p:txBody>
            <a:bodyPr/>
            <a:lstStyle/>
            <a:p>
              <a:endParaRPr lang="en-ID"/>
            </a:p>
          </p:txBody>
        </p:sp>
        <p:sp>
          <p:nvSpPr>
            <p:cNvPr id="5" name="TextBox 5"/>
            <p:cNvSpPr txBox="1"/>
            <p:nvPr/>
          </p:nvSpPr>
          <p:spPr>
            <a:xfrm>
              <a:off x="0" y="-57150"/>
              <a:ext cx="4974889" cy="2955450"/>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3568449" y="3351068"/>
            <a:ext cx="4950613" cy="1272624"/>
            <a:chOff x="0" y="0"/>
            <a:chExt cx="1013318" cy="260488"/>
          </a:xfrm>
        </p:grpSpPr>
        <p:sp>
          <p:nvSpPr>
            <p:cNvPr id="7" name="Freeform 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8" name="TextBox 8"/>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9" name="Group 9"/>
          <p:cNvGrpSpPr/>
          <p:nvPr/>
        </p:nvGrpSpPr>
        <p:grpSpPr>
          <a:xfrm>
            <a:off x="3568449" y="5404742"/>
            <a:ext cx="4950613" cy="1272624"/>
            <a:chOff x="0" y="0"/>
            <a:chExt cx="1013318" cy="260488"/>
          </a:xfrm>
        </p:grpSpPr>
        <p:sp>
          <p:nvSpPr>
            <p:cNvPr id="10" name="Freeform 10"/>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1" name="TextBox 11"/>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2" name="Group 12"/>
          <p:cNvGrpSpPr/>
          <p:nvPr/>
        </p:nvGrpSpPr>
        <p:grpSpPr>
          <a:xfrm>
            <a:off x="3568449" y="7458416"/>
            <a:ext cx="4950613" cy="1272624"/>
            <a:chOff x="0" y="0"/>
            <a:chExt cx="1013318" cy="260488"/>
          </a:xfrm>
        </p:grpSpPr>
        <p:sp>
          <p:nvSpPr>
            <p:cNvPr id="13" name="Freeform 13"/>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4" name="TextBox 14"/>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5" name="Group 15"/>
          <p:cNvGrpSpPr/>
          <p:nvPr/>
        </p:nvGrpSpPr>
        <p:grpSpPr>
          <a:xfrm>
            <a:off x="9768938" y="3351068"/>
            <a:ext cx="4950613" cy="1272624"/>
            <a:chOff x="0" y="0"/>
            <a:chExt cx="1013318" cy="260488"/>
          </a:xfrm>
        </p:grpSpPr>
        <p:sp>
          <p:nvSpPr>
            <p:cNvPr id="16" name="Freeform 16"/>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7" name="TextBox 17"/>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8" name="Group 18"/>
          <p:cNvGrpSpPr/>
          <p:nvPr/>
        </p:nvGrpSpPr>
        <p:grpSpPr>
          <a:xfrm>
            <a:off x="9768938" y="5404742"/>
            <a:ext cx="4950613" cy="1272624"/>
            <a:chOff x="0" y="0"/>
            <a:chExt cx="1013318" cy="260488"/>
          </a:xfrm>
        </p:grpSpPr>
        <p:sp>
          <p:nvSpPr>
            <p:cNvPr id="19" name="Freeform 19"/>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20" name="TextBox 20"/>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21" name="Group 21"/>
          <p:cNvGrpSpPr/>
          <p:nvPr/>
        </p:nvGrpSpPr>
        <p:grpSpPr>
          <a:xfrm>
            <a:off x="9768938" y="7458416"/>
            <a:ext cx="4950613" cy="1272624"/>
            <a:chOff x="0" y="0"/>
            <a:chExt cx="1013318" cy="260488"/>
          </a:xfrm>
        </p:grpSpPr>
        <p:sp>
          <p:nvSpPr>
            <p:cNvPr id="22" name="Freeform 22"/>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23" name="TextBox 23"/>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24" name="Group 24"/>
          <p:cNvGrpSpPr/>
          <p:nvPr/>
        </p:nvGrpSpPr>
        <p:grpSpPr>
          <a:xfrm>
            <a:off x="7695656" y="3878209"/>
            <a:ext cx="218342" cy="21834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6" name="TextBox 2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7" name="Group 27"/>
          <p:cNvGrpSpPr/>
          <p:nvPr/>
        </p:nvGrpSpPr>
        <p:grpSpPr>
          <a:xfrm>
            <a:off x="10377834" y="3878209"/>
            <a:ext cx="218342" cy="21834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9" name="TextBox 2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0" name="Group 30"/>
          <p:cNvGrpSpPr/>
          <p:nvPr/>
        </p:nvGrpSpPr>
        <p:grpSpPr>
          <a:xfrm>
            <a:off x="7695656" y="5931883"/>
            <a:ext cx="218342" cy="21834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2" name="TextBox 32"/>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3" name="Group 33"/>
          <p:cNvGrpSpPr/>
          <p:nvPr/>
        </p:nvGrpSpPr>
        <p:grpSpPr>
          <a:xfrm>
            <a:off x="10377834" y="5931883"/>
            <a:ext cx="218342" cy="21834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5" name="TextBox 35"/>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6" name="Group 36"/>
          <p:cNvGrpSpPr/>
          <p:nvPr/>
        </p:nvGrpSpPr>
        <p:grpSpPr>
          <a:xfrm>
            <a:off x="7695656" y="7985557"/>
            <a:ext cx="218342" cy="21834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8" name="TextBox 38"/>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9" name="Group 39"/>
          <p:cNvGrpSpPr/>
          <p:nvPr/>
        </p:nvGrpSpPr>
        <p:grpSpPr>
          <a:xfrm>
            <a:off x="10377834" y="7985557"/>
            <a:ext cx="218342" cy="21834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41" name="TextBox 41"/>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42" name="Freeform 42"/>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43" name="TextBox 43"/>
          <p:cNvSpPr txBox="1"/>
          <p:nvPr/>
        </p:nvSpPr>
        <p:spPr>
          <a:xfrm>
            <a:off x="17674380" y="8720213"/>
            <a:ext cx="442747" cy="248418"/>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Montserrat Semi-Bold"/>
                <a:ea typeface="Montserrat Semi-Bold"/>
                <a:cs typeface="Montserrat Semi-Bold"/>
                <a:sym typeface="Montserrat Semi-Bold"/>
              </a:rPr>
              <a:t>03</a:t>
            </a:r>
          </a:p>
        </p:txBody>
      </p:sp>
      <p:sp>
        <p:nvSpPr>
          <p:cNvPr id="44" name="TextBox 44"/>
          <p:cNvSpPr txBox="1"/>
          <p:nvPr/>
        </p:nvSpPr>
        <p:spPr>
          <a:xfrm>
            <a:off x="3811825" y="3574832"/>
            <a:ext cx="3448990" cy="842778"/>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House Price Prediction</a:t>
            </a:r>
          </a:p>
        </p:txBody>
      </p:sp>
      <p:sp>
        <p:nvSpPr>
          <p:cNvPr id="45" name="TextBox 45"/>
          <p:cNvSpPr txBox="1"/>
          <p:nvPr/>
        </p:nvSpPr>
        <p:spPr>
          <a:xfrm>
            <a:off x="3811825" y="5810165"/>
            <a:ext cx="3448990" cy="414153"/>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Sales Forecasting</a:t>
            </a:r>
          </a:p>
        </p:txBody>
      </p:sp>
      <p:sp>
        <p:nvSpPr>
          <p:cNvPr id="46" name="TextBox 46"/>
          <p:cNvSpPr txBox="1"/>
          <p:nvPr/>
        </p:nvSpPr>
        <p:spPr>
          <a:xfrm>
            <a:off x="3811825" y="7863840"/>
            <a:ext cx="3448990" cy="414153"/>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Weather Forecasting</a:t>
            </a:r>
          </a:p>
        </p:txBody>
      </p:sp>
      <p:sp>
        <p:nvSpPr>
          <p:cNvPr id="47" name="TextBox 47"/>
          <p:cNvSpPr txBox="1"/>
          <p:nvPr/>
        </p:nvSpPr>
        <p:spPr>
          <a:xfrm>
            <a:off x="11034326" y="3542179"/>
            <a:ext cx="3448990" cy="842778"/>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Stock Market Prediction</a:t>
            </a:r>
          </a:p>
        </p:txBody>
      </p:sp>
      <p:sp>
        <p:nvSpPr>
          <p:cNvPr id="48" name="TextBox 48"/>
          <p:cNvSpPr txBox="1"/>
          <p:nvPr/>
        </p:nvSpPr>
        <p:spPr>
          <a:xfrm>
            <a:off x="11034326" y="5595853"/>
            <a:ext cx="3448990" cy="842778"/>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Medical Cost Estimation</a:t>
            </a:r>
          </a:p>
        </p:txBody>
      </p:sp>
      <p:sp>
        <p:nvSpPr>
          <p:cNvPr id="49" name="TextBox 49"/>
          <p:cNvSpPr txBox="1"/>
          <p:nvPr/>
        </p:nvSpPr>
        <p:spPr>
          <a:xfrm>
            <a:off x="11034326" y="7649527"/>
            <a:ext cx="3448990" cy="842778"/>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Traffic Flow Prediction</a:t>
            </a:r>
          </a:p>
        </p:txBody>
      </p:sp>
      <p:sp>
        <p:nvSpPr>
          <p:cNvPr id="50" name="TextBox 50"/>
          <p:cNvSpPr txBox="1"/>
          <p:nvPr/>
        </p:nvSpPr>
        <p:spPr>
          <a:xfrm>
            <a:off x="5346047" y="1814254"/>
            <a:ext cx="7595905" cy="769980"/>
          </a:xfrm>
          <a:prstGeom prst="rect">
            <a:avLst/>
          </a:prstGeom>
        </p:spPr>
        <p:txBody>
          <a:bodyPr lIns="0" tIns="0" rIns="0" bIns="0" rtlCol="0" anchor="t">
            <a:spAutoFit/>
          </a:bodyPr>
          <a:lstStyle/>
          <a:p>
            <a:pPr algn="ctr">
              <a:lnSpc>
                <a:spcPts val="6385"/>
              </a:lnSpc>
              <a:spcBef>
                <a:spcPct val="0"/>
              </a:spcBef>
            </a:pPr>
            <a:r>
              <a:rPr lang="en-US" sz="4560" b="1">
                <a:solidFill>
                  <a:srgbClr val="F8F6EF"/>
                </a:solidFill>
                <a:latin typeface="Montserrat Semi-Bold"/>
                <a:ea typeface="Montserrat Semi-Bold"/>
                <a:cs typeface="Montserrat Semi-Bold"/>
                <a:sym typeface="Montserrat Semi-Bold"/>
              </a:rPr>
              <a:t>Regression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977939" y="-1091987"/>
            <a:ext cx="31092775" cy="13150537"/>
          </a:xfrm>
          <a:custGeom>
            <a:avLst/>
            <a:gdLst/>
            <a:ahLst/>
            <a:cxnLst/>
            <a:rect l="l" t="t" r="r" b="b"/>
            <a:pathLst>
              <a:path w="31092775" h="13150537">
                <a:moveTo>
                  <a:pt x="0" y="0"/>
                </a:moveTo>
                <a:lnTo>
                  <a:pt x="31092775" y="0"/>
                </a:lnTo>
                <a:lnTo>
                  <a:pt x="31092775" y="13150537"/>
                </a:lnTo>
                <a:lnTo>
                  <a:pt x="0" y="13150537"/>
                </a:lnTo>
                <a:lnTo>
                  <a:pt x="0" y="0"/>
                </a:lnTo>
                <a:close/>
              </a:path>
            </a:pathLst>
          </a:custGeom>
          <a:blipFill>
            <a:blip r:embed="rId2"/>
            <a:stretch>
              <a:fillRect t="-28861" b="-28861"/>
            </a:stretch>
          </a:blipFill>
        </p:spPr>
        <p:txBody>
          <a:bodyPr/>
          <a:lstStyle/>
          <a:p>
            <a:endParaRPr lang="en-ID"/>
          </a:p>
        </p:txBody>
      </p:sp>
      <p:grpSp>
        <p:nvGrpSpPr>
          <p:cNvPr id="3" name="Group 3"/>
          <p:cNvGrpSpPr/>
          <p:nvPr/>
        </p:nvGrpSpPr>
        <p:grpSpPr>
          <a:xfrm>
            <a:off x="-278765" y="-514350"/>
            <a:ext cx="18889030" cy="11004485"/>
            <a:chOff x="0" y="0"/>
            <a:chExt cx="4974889" cy="2898300"/>
          </a:xfrm>
        </p:grpSpPr>
        <p:sp>
          <p:nvSpPr>
            <p:cNvPr id="4" name="Freeform 4"/>
            <p:cNvSpPr/>
            <p:nvPr/>
          </p:nvSpPr>
          <p:spPr>
            <a:xfrm>
              <a:off x="0" y="0"/>
              <a:ext cx="4974889" cy="2898300"/>
            </a:xfrm>
            <a:custGeom>
              <a:avLst/>
              <a:gdLst/>
              <a:ahLst/>
              <a:cxnLst/>
              <a:rect l="l" t="t" r="r" b="b"/>
              <a:pathLst>
                <a:path w="4974889" h="2898300">
                  <a:moveTo>
                    <a:pt x="0" y="0"/>
                  </a:moveTo>
                  <a:lnTo>
                    <a:pt x="4974889" y="0"/>
                  </a:lnTo>
                  <a:lnTo>
                    <a:pt x="4974889" y="2898300"/>
                  </a:lnTo>
                  <a:lnTo>
                    <a:pt x="0" y="2898300"/>
                  </a:lnTo>
                  <a:close/>
                </a:path>
              </a:pathLst>
            </a:custGeom>
            <a:solidFill>
              <a:srgbClr val="000000">
                <a:alpha val="56863"/>
              </a:srgbClr>
            </a:solidFill>
          </p:spPr>
          <p:txBody>
            <a:bodyPr/>
            <a:lstStyle/>
            <a:p>
              <a:endParaRPr lang="en-ID"/>
            </a:p>
          </p:txBody>
        </p:sp>
        <p:sp>
          <p:nvSpPr>
            <p:cNvPr id="5" name="TextBox 5"/>
            <p:cNvSpPr txBox="1"/>
            <p:nvPr/>
          </p:nvSpPr>
          <p:spPr>
            <a:xfrm>
              <a:off x="0" y="-57150"/>
              <a:ext cx="4974889" cy="2955450"/>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3568449" y="4210658"/>
            <a:ext cx="4950613" cy="1272624"/>
            <a:chOff x="0" y="0"/>
            <a:chExt cx="1013318" cy="260488"/>
          </a:xfrm>
        </p:grpSpPr>
        <p:sp>
          <p:nvSpPr>
            <p:cNvPr id="7" name="Freeform 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8" name="TextBox 8"/>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9" name="Group 9"/>
          <p:cNvGrpSpPr/>
          <p:nvPr/>
        </p:nvGrpSpPr>
        <p:grpSpPr>
          <a:xfrm>
            <a:off x="3568449" y="6264332"/>
            <a:ext cx="4950613" cy="1272624"/>
            <a:chOff x="0" y="0"/>
            <a:chExt cx="1013318" cy="260488"/>
          </a:xfrm>
        </p:grpSpPr>
        <p:sp>
          <p:nvSpPr>
            <p:cNvPr id="10" name="Freeform 10"/>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1" name="TextBox 11"/>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2" name="Group 12"/>
          <p:cNvGrpSpPr/>
          <p:nvPr/>
        </p:nvGrpSpPr>
        <p:grpSpPr>
          <a:xfrm>
            <a:off x="9768938" y="4210658"/>
            <a:ext cx="4950613" cy="1272624"/>
            <a:chOff x="0" y="0"/>
            <a:chExt cx="1013318" cy="260488"/>
          </a:xfrm>
        </p:grpSpPr>
        <p:sp>
          <p:nvSpPr>
            <p:cNvPr id="13" name="Freeform 13"/>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4" name="TextBox 14"/>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5" name="Group 15"/>
          <p:cNvGrpSpPr/>
          <p:nvPr/>
        </p:nvGrpSpPr>
        <p:grpSpPr>
          <a:xfrm>
            <a:off x="9768938" y="6264332"/>
            <a:ext cx="4950613" cy="1272624"/>
            <a:chOff x="0" y="0"/>
            <a:chExt cx="1013318" cy="260488"/>
          </a:xfrm>
        </p:grpSpPr>
        <p:sp>
          <p:nvSpPr>
            <p:cNvPr id="16" name="Freeform 16"/>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7" name="TextBox 17"/>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8" name="Group 18"/>
          <p:cNvGrpSpPr/>
          <p:nvPr/>
        </p:nvGrpSpPr>
        <p:grpSpPr>
          <a:xfrm>
            <a:off x="7695656" y="4737799"/>
            <a:ext cx="218342" cy="21834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0" name="TextBox 20"/>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1" name="Group 21"/>
          <p:cNvGrpSpPr/>
          <p:nvPr/>
        </p:nvGrpSpPr>
        <p:grpSpPr>
          <a:xfrm>
            <a:off x="10377834" y="4737799"/>
            <a:ext cx="218342" cy="2183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3" name="TextBox 2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4" name="Group 24"/>
          <p:cNvGrpSpPr/>
          <p:nvPr/>
        </p:nvGrpSpPr>
        <p:grpSpPr>
          <a:xfrm>
            <a:off x="7695656" y="6791473"/>
            <a:ext cx="218342" cy="21834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6" name="TextBox 2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7" name="Group 27"/>
          <p:cNvGrpSpPr/>
          <p:nvPr/>
        </p:nvGrpSpPr>
        <p:grpSpPr>
          <a:xfrm>
            <a:off x="10377834" y="6791473"/>
            <a:ext cx="218342" cy="21834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9" name="TextBox 2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30" name="Freeform 30"/>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31" name="TextBox 31"/>
          <p:cNvSpPr txBox="1"/>
          <p:nvPr/>
        </p:nvSpPr>
        <p:spPr>
          <a:xfrm>
            <a:off x="17674380" y="8720213"/>
            <a:ext cx="442747" cy="248418"/>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Montserrat Semi-Bold"/>
                <a:ea typeface="Montserrat Semi-Bold"/>
                <a:cs typeface="Montserrat Semi-Bold"/>
                <a:sym typeface="Montserrat Semi-Bold"/>
              </a:rPr>
              <a:t>03</a:t>
            </a:r>
          </a:p>
        </p:txBody>
      </p:sp>
      <p:sp>
        <p:nvSpPr>
          <p:cNvPr id="32" name="TextBox 32"/>
          <p:cNvSpPr txBox="1"/>
          <p:nvPr/>
        </p:nvSpPr>
        <p:spPr>
          <a:xfrm>
            <a:off x="3811825" y="4434422"/>
            <a:ext cx="3448990" cy="842778"/>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Email Spam Detection</a:t>
            </a:r>
          </a:p>
        </p:txBody>
      </p:sp>
      <p:sp>
        <p:nvSpPr>
          <p:cNvPr id="33" name="TextBox 33"/>
          <p:cNvSpPr txBox="1"/>
          <p:nvPr/>
        </p:nvSpPr>
        <p:spPr>
          <a:xfrm>
            <a:off x="3811825" y="6669755"/>
            <a:ext cx="3448990" cy="414153"/>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Sentiment Analysis</a:t>
            </a:r>
          </a:p>
        </p:txBody>
      </p:sp>
      <p:sp>
        <p:nvSpPr>
          <p:cNvPr id="34" name="TextBox 34"/>
          <p:cNvSpPr txBox="1"/>
          <p:nvPr/>
        </p:nvSpPr>
        <p:spPr>
          <a:xfrm>
            <a:off x="11034326" y="4401768"/>
            <a:ext cx="3448990" cy="842778"/>
          </a:xfrm>
          <a:prstGeom prst="rect">
            <a:avLst/>
          </a:prstGeom>
        </p:spPr>
        <p:txBody>
          <a:bodyPr lIns="0" tIns="0" rIns="0" bIns="0" rtlCol="0" anchor="t">
            <a:spAutoFit/>
          </a:bodyPr>
          <a:lstStyle/>
          <a:p>
            <a:pPr algn="l">
              <a:lnSpc>
                <a:spcPts val="3422"/>
              </a:lnSpc>
            </a:pPr>
            <a:r>
              <a:rPr lang="en-US" sz="2444" b="1">
                <a:solidFill>
                  <a:srgbClr val="3B3B3B"/>
                </a:solidFill>
                <a:latin typeface="Montserrat Semi-Bold"/>
                <a:ea typeface="Montserrat Semi-Bold"/>
                <a:cs typeface="Montserrat Semi-Bold"/>
                <a:sym typeface="Montserrat Semi-Bold"/>
              </a:rPr>
              <a:t>Medical</a:t>
            </a:r>
          </a:p>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Diagnosis</a:t>
            </a:r>
          </a:p>
        </p:txBody>
      </p:sp>
      <p:sp>
        <p:nvSpPr>
          <p:cNvPr id="35" name="TextBox 35"/>
          <p:cNvSpPr txBox="1"/>
          <p:nvPr/>
        </p:nvSpPr>
        <p:spPr>
          <a:xfrm>
            <a:off x="11034326" y="6669755"/>
            <a:ext cx="3448990" cy="414153"/>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Image Recognition</a:t>
            </a:r>
          </a:p>
        </p:txBody>
      </p:sp>
      <p:sp>
        <p:nvSpPr>
          <p:cNvPr id="36" name="TextBox 36"/>
          <p:cNvSpPr txBox="1"/>
          <p:nvPr/>
        </p:nvSpPr>
        <p:spPr>
          <a:xfrm>
            <a:off x="5346047" y="2673844"/>
            <a:ext cx="7595905" cy="769980"/>
          </a:xfrm>
          <a:prstGeom prst="rect">
            <a:avLst/>
          </a:prstGeom>
        </p:spPr>
        <p:txBody>
          <a:bodyPr lIns="0" tIns="0" rIns="0" bIns="0" rtlCol="0" anchor="t">
            <a:spAutoFit/>
          </a:bodyPr>
          <a:lstStyle/>
          <a:p>
            <a:pPr algn="ctr">
              <a:lnSpc>
                <a:spcPts val="6385"/>
              </a:lnSpc>
              <a:spcBef>
                <a:spcPct val="0"/>
              </a:spcBef>
            </a:pPr>
            <a:r>
              <a:rPr lang="en-US" sz="4560" b="1">
                <a:solidFill>
                  <a:srgbClr val="F8F6EF"/>
                </a:solidFill>
                <a:latin typeface="Montserrat Semi-Bold"/>
                <a:ea typeface="Montserrat Semi-Bold"/>
                <a:cs typeface="Montserrat Semi-Bold"/>
                <a:sym typeface="Montserrat Semi-Bold"/>
              </a:rPr>
              <a:t>Classification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00234" y="-180004"/>
            <a:ext cx="21106178" cy="10647009"/>
          </a:xfrm>
          <a:custGeom>
            <a:avLst/>
            <a:gdLst/>
            <a:ahLst/>
            <a:cxnLst/>
            <a:rect l="l" t="t" r="r" b="b"/>
            <a:pathLst>
              <a:path w="21106178" h="10647009">
                <a:moveTo>
                  <a:pt x="0" y="0"/>
                </a:moveTo>
                <a:lnTo>
                  <a:pt x="21106178" y="0"/>
                </a:lnTo>
                <a:lnTo>
                  <a:pt x="21106178" y="10647008"/>
                </a:lnTo>
                <a:lnTo>
                  <a:pt x="0" y="10647008"/>
                </a:lnTo>
                <a:lnTo>
                  <a:pt x="0" y="0"/>
                </a:lnTo>
                <a:close/>
              </a:path>
            </a:pathLst>
          </a:custGeom>
          <a:blipFill>
            <a:blip r:embed="rId2"/>
            <a:stretch>
              <a:fillRect b="-5230"/>
            </a:stretch>
          </a:blipFill>
        </p:spPr>
        <p:txBody>
          <a:bodyPr/>
          <a:lstStyle/>
          <a:p>
            <a:endParaRPr lang="en-ID"/>
          </a:p>
        </p:txBody>
      </p:sp>
      <p:grpSp>
        <p:nvGrpSpPr>
          <p:cNvPr id="3" name="Group 3"/>
          <p:cNvGrpSpPr/>
          <p:nvPr/>
        </p:nvGrpSpPr>
        <p:grpSpPr>
          <a:xfrm>
            <a:off x="-278765" y="-514350"/>
            <a:ext cx="18889030" cy="11004485"/>
            <a:chOff x="0" y="0"/>
            <a:chExt cx="4974889" cy="2898300"/>
          </a:xfrm>
        </p:grpSpPr>
        <p:sp>
          <p:nvSpPr>
            <p:cNvPr id="4" name="Freeform 4"/>
            <p:cNvSpPr/>
            <p:nvPr/>
          </p:nvSpPr>
          <p:spPr>
            <a:xfrm>
              <a:off x="0" y="0"/>
              <a:ext cx="4974889" cy="2898300"/>
            </a:xfrm>
            <a:custGeom>
              <a:avLst/>
              <a:gdLst/>
              <a:ahLst/>
              <a:cxnLst/>
              <a:rect l="l" t="t" r="r" b="b"/>
              <a:pathLst>
                <a:path w="4974889" h="2898300">
                  <a:moveTo>
                    <a:pt x="0" y="0"/>
                  </a:moveTo>
                  <a:lnTo>
                    <a:pt x="4974889" y="0"/>
                  </a:lnTo>
                  <a:lnTo>
                    <a:pt x="4974889" y="2898300"/>
                  </a:lnTo>
                  <a:lnTo>
                    <a:pt x="0" y="2898300"/>
                  </a:lnTo>
                  <a:close/>
                </a:path>
              </a:pathLst>
            </a:custGeom>
            <a:solidFill>
              <a:srgbClr val="024AAB">
                <a:alpha val="56863"/>
              </a:srgbClr>
            </a:solidFill>
          </p:spPr>
          <p:txBody>
            <a:bodyPr/>
            <a:lstStyle/>
            <a:p>
              <a:endParaRPr lang="en-ID"/>
            </a:p>
          </p:txBody>
        </p:sp>
        <p:sp>
          <p:nvSpPr>
            <p:cNvPr id="5" name="TextBox 5"/>
            <p:cNvSpPr txBox="1"/>
            <p:nvPr/>
          </p:nvSpPr>
          <p:spPr>
            <a:xfrm>
              <a:off x="0" y="-57150"/>
              <a:ext cx="4974889" cy="2955450"/>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3568449" y="3351068"/>
            <a:ext cx="4950613" cy="1272624"/>
            <a:chOff x="0" y="0"/>
            <a:chExt cx="1013318" cy="260488"/>
          </a:xfrm>
        </p:grpSpPr>
        <p:sp>
          <p:nvSpPr>
            <p:cNvPr id="7" name="Freeform 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8" name="TextBox 8"/>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9" name="Group 9"/>
          <p:cNvGrpSpPr/>
          <p:nvPr/>
        </p:nvGrpSpPr>
        <p:grpSpPr>
          <a:xfrm>
            <a:off x="3568449" y="5404742"/>
            <a:ext cx="4950613" cy="1272624"/>
            <a:chOff x="0" y="0"/>
            <a:chExt cx="1013318" cy="260488"/>
          </a:xfrm>
        </p:grpSpPr>
        <p:sp>
          <p:nvSpPr>
            <p:cNvPr id="10" name="Freeform 10"/>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1" name="TextBox 11"/>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2" name="Group 12"/>
          <p:cNvGrpSpPr/>
          <p:nvPr/>
        </p:nvGrpSpPr>
        <p:grpSpPr>
          <a:xfrm>
            <a:off x="3568449" y="7458416"/>
            <a:ext cx="4950613" cy="1272624"/>
            <a:chOff x="0" y="0"/>
            <a:chExt cx="1013318" cy="260488"/>
          </a:xfrm>
        </p:grpSpPr>
        <p:sp>
          <p:nvSpPr>
            <p:cNvPr id="13" name="Freeform 13"/>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4" name="TextBox 14"/>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5" name="Group 15"/>
          <p:cNvGrpSpPr/>
          <p:nvPr/>
        </p:nvGrpSpPr>
        <p:grpSpPr>
          <a:xfrm>
            <a:off x="9768938" y="3351068"/>
            <a:ext cx="4950613" cy="1272624"/>
            <a:chOff x="0" y="0"/>
            <a:chExt cx="1013318" cy="260488"/>
          </a:xfrm>
        </p:grpSpPr>
        <p:sp>
          <p:nvSpPr>
            <p:cNvPr id="16" name="Freeform 16"/>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17" name="TextBox 17"/>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18" name="Group 18"/>
          <p:cNvGrpSpPr/>
          <p:nvPr/>
        </p:nvGrpSpPr>
        <p:grpSpPr>
          <a:xfrm>
            <a:off x="9768938" y="5404742"/>
            <a:ext cx="4950613" cy="1272624"/>
            <a:chOff x="0" y="0"/>
            <a:chExt cx="1013318" cy="260488"/>
          </a:xfrm>
        </p:grpSpPr>
        <p:sp>
          <p:nvSpPr>
            <p:cNvPr id="19" name="Freeform 19"/>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20" name="TextBox 20"/>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21" name="Group 21"/>
          <p:cNvGrpSpPr/>
          <p:nvPr/>
        </p:nvGrpSpPr>
        <p:grpSpPr>
          <a:xfrm>
            <a:off x="9768938" y="7458416"/>
            <a:ext cx="4950613" cy="1272624"/>
            <a:chOff x="0" y="0"/>
            <a:chExt cx="1013318" cy="260488"/>
          </a:xfrm>
        </p:grpSpPr>
        <p:sp>
          <p:nvSpPr>
            <p:cNvPr id="22" name="Freeform 22"/>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FFF00"/>
            </a:solidFill>
          </p:spPr>
          <p:txBody>
            <a:bodyPr/>
            <a:lstStyle/>
            <a:p>
              <a:endParaRPr lang="en-ID"/>
            </a:p>
          </p:txBody>
        </p:sp>
        <p:sp>
          <p:nvSpPr>
            <p:cNvPr id="23" name="TextBox 23"/>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24" name="Group 24"/>
          <p:cNvGrpSpPr/>
          <p:nvPr/>
        </p:nvGrpSpPr>
        <p:grpSpPr>
          <a:xfrm>
            <a:off x="7695656" y="3878209"/>
            <a:ext cx="218342" cy="21834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6" name="TextBox 2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7" name="Group 27"/>
          <p:cNvGrpSpPr/>
          <p:nvPr/>
        </p:nvGrpSpPr>
        <p:grpSpPr>
          <a:xfrm>
            <a:off x="10377834" y="3878209"/>
            <a:ext cx="218342" cy="21834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29" name="TextBox 29"/>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0" name="Group 30"/>
          <p:cNvGrpSpPr/>
          <p:nvPr/>
        </p:nvGrpSpPr>
        <p:grpSpPr>
          <a:xfrm>
            <a:off x="7695656" y="5931883"/>
            <a:ext cx="218342" cy="21834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2" name="TextBox 32"/>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3" name="Group 33"/>
          <p:cNvGrpSpPr/>
          <p:nvPr/>
        </p:nvGrpSpPr>
        <p:grpSpPr>
          <a:xfrm>
            <a:off x="10377834" y="5931883"/>
            <a:ext cx="218342" cy="21834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5" name="TextBox 35"/>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6" name="Group 36"/>
          <p:cNvGrpSpPr/>
          <p:nvPr/>
        </p:nvGrpSpPr>
        <p:grpSpPr>
          <a:xfrm>
            <a:off x="7695656" y="7985557"/>
            <a:ext cx="218342" cy="21834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38" name="TextBox 38"/>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9" name="Group 39"/>
          <p:cNvGrpSpPr/>
          <p:nvPr/>
        </p:nvGrpSpPr>
        <p:grpSpPr>
          <a:xfrm>
            <a:off x="10377834" y="7985557"/>
            <a:ext cx="218342" cy="21834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txBody>
            <a:bodyPr/>
            <a:lstStyle/>
            <a:p>
              <a:endParaRPr lang="en-ID"/>
            </a:p>
          </p:txBody>
        </p:sp>
        <p:sp>
          <p:nvSpPr>
            <p:cNvPr id="41" name="TextBox 41"/>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42" name="Freeform 42"/>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43" name="TextBox 43"/>
          <p:cNvSpPr txBox="1"/>
          <p:nvPr/>
        </p:nvSpPr>
        <p:spPr>
          <a:xfrm>
            <a:off x="3811825" y="3574832"/>
            <a:ext cx="3448990" cy="842778"/>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Customer Segmentation</a:t>
            </a:r>
          </a:p>
        </p:txBody>
      </p:sp>
      <p:sp>
        <p:nvSpPr>
          <p:cNvPr id="44" name="TextBox 44"/>
          <p:cNvSpPr txBox="1"/>
          <p:nvPr/>
        </p:nvSpPr>
        <p:spPr>
          <a:xfrm>
            <a:off x="3811825" y="5595853"/>
            <a:ext cx="3448990" cy="842778"/>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Document Clustering</a:t>
            </a:r>
          </a:p>
        </p:txBody>
      </p:sp>
      <p:sp>
        <p:nvSpPr>
          <p:cNvPr id="45" name="TextBox 45"/>
          <p:cNvSpPr txBox="1"/>
          <p:nvPr/>
        </p:nvSpPr>
        <p:spPr>
          <a:xfrm>
            <a:off x="3811825" y="7667966"/>
            <a:ext cx="3448990" cy="842778"/>
          </a:xfrm>
          <a:prstGeom prst="rect">
            <a:avLst/>
          </a:prstGeom>
        </p:spPr>
        <p:txBody>
          <a:bodyPr lIns="0" tIns="0" rIns="0" bIns="0" rtlCol="0" anchor="t">
            <a:spAutoFit/>
          </a:bodyPr>
          <a:lstStyle/>
          <a:p>
            <a:pPr algn="r">
              <a:lnSpc>
                <a:spcPts val="3422"/>
              </a:lnSpc>
              <a:spcBef>
                <a:spcPct val="0"/>
              </a:spcBef>
            </a:pPr>
            <a:r>
              <a:rPr lang="en-US" sz="2444" b="1">
                <a:solidFill>
                  <a:srgbClr val="3B3B3B"/>
                </a:solidFill>
                <a:latin typeface="Montserrat Semi-Bold"/>
                <a:ea typeface="Montserrat Semi-Bold"/>
                <a:cs typeface="Montserrat Semi-Bold"/>
                <a:sym typeface="Montserrat Semi-Bold"/>
              </a:rPr>
              <a:t>Social Network Analysis</a:t>
            </a:r>
          </a:p>
        </p:txBody>
      </p:sp>
      <p:sp>
        <p:nvSpPr>
          <p:cNvPr id="46" name="TextBox 46"/>
          <p:cNvSpPr txBox="1"/>
          <p:nvPr/>
        </p:nvSpPr>
        <p:spPr>
          <a:xfrm>
            <a:off x="11034326" y="3542179"/>
            <a:ext cx="3448990" cy="842778"/>
          </a:xfrm>
          <a:prstGeom prst="rect">
            <a:avLst/>
          </a:prstGeom>
        </p:spPr>
        <p:txBody>
          <a:bodyPr lIns="0" tIns="0" rIns="0" bIns="0" rtlCol="0" anchor="t">
            <a:spAutoFit/>
          </a:bodyPr>
          <a:lstStyle/>
          <a:p>
            <a:pPr algn="l">
              <a:lnSpc>
                <a:spcPts val="3422"/>
              </a:lnSpc>
            </a:pPr>
            <a:r>
              <a:rPr lang="en-US" sz="2444" b="1">
                <a:solidFill>
                  <a:srgbClr val="3B3B3B"/>
                </a:solidFill>
                <a:latin typeface="Montserrat Semi-Bold"/>
                <a:ea typeface="Montserrat Semi-Bold"/>
                <a:cs typeface="Montserrat Semi-Bold"/>
                <a:sym typeface="Montserrat Semi-Bold"/>
              </a:rPr>
              <a:t>Image</a:t>
            </a:r>
          </a:p>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Segmentation</a:t>
            </a:r>
          </a:p>
        </p:txBody>
      </p:sp>
      <p:sp>
        <p:nvSpPr>
          <p:cNvPr id="47" name="TextBox 47"/>
          <p:cNvSpPr txBox="1"/>
          <p:nvPr/>
        </p:nvSpPr>
        <p:spPr>
          <a:xfrm>
            <a:off x="11034326" y="5810165"/>
            <a:ext cx="3448990" cy="414153"/>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Anomaly Detection</a:t>
            </a:r>
          </a:p>
        </p:txBody>
      </p:sp>
      <p:sp>
        <p:nvSpPr>
          <p:cNvPr id="48" name="TextBox 48"/>
          <p:cNvSpPr txBox="1"/>
          <p:nvPr/>
        </p:nvSpPr>
        <p:spPr>
          <a:xfrm>
            <a:off x="11034326" y="7649527"/>
            <a:ext cx="3448990" cy="842778"/>
          </a:xfrm>
          <a:prstGeom prst="rect">
            <a:avLst/>
          </a:prstGeom>
        </p:spPr>
        <p:txBody>
          <a:bodyPr lIns="0" tIns="0" rIns="0" bIns="0" rtlCol="0" anchor="t">
            <a:spAutoFit/>
          </a:bodyPr>
          <a:lstStyle/>
          <a:p>
            <a:pPr algn="l">
              <a:lnSpc>
                <a:spcPts val="3422"/>
              </a:lnSpc>
              <a:spcBef>
                <a:spcPct val="0"/>
              </a:spcBef>
            </a:pPr>
            <a:r>
              <a:rPr lang="en-US" sz="2444" b="1">
                <a:solidFill>
                  <a:srgbClr val="3B3B3B"/>
                </a:solidFill>
                <a:latin typeface="Montserrat Semi-Bold"/>
                <a:ea typeface="Montserrat Semi-Bold"/>
                <a:cs typeface="Montserrat Semi-Bold"/>
                <a:sym typeface="Montserrat Semi-Bold"/>
              </a:rPr>
              <a:t>Recommender Systems</a:t>
            </a:r>
          </a:p>
        </p:txBody>
      </p:sp>
      <p:sp>
        <p:nvSpPr>
          <p:cNvPr id="49" name="TextBox 49"/>
          <p:cNvSpPr txBox="1"/>
          <p:nvPr/>
        </p:nvSpPr>
        <p:spPr>
          <a:xfrm>
            <a:off x="5346047" y="1814254"/>
            <a:ext cx="7595905" cy="769980"/>
          </a:xfrm>
          <a:prstGeom prst="rect">
            <a:avLst/>
          </a:prstGeom>
        </p:spPr>
        <p:txBody>
          <a:bodyPr lIns="0" tIns="0" rIns="0" bIns="0" rtlCol="0" anchor="t">
            <a:spAutoFit/>
          </a:bodyPr>
          <a:lstStyle/>
          <a:p>
            <a:pPr algn="ctr">
              <a:lnSpc>
                <a:spcPts val="6385"/>
              </a:lnSpc>
              <a:spcBef>
                <a:spcPct val="0"/>
              </a:spcBef>
            </a:pPr>
            <a:r>
              <a:rPr lang="en-US" sz="4560" b="1">
                <a:solidFill>
                  <a:srgbClr val="F8F6EF"/>
                </a:solidFill>
                <a:latin typeface="Montserrat Semi-Bold"/>
                <a:ea typeface="Montserrat Semi-Bold"/>
                <a:cs typeface="Montserrat Semi-Bold"/>
                <a:sym typeface="Montserrat Semi-Bold"/>
              </a:rPr>
              <a:t>Clustering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83777" y="5181600"/>
            <a:ext cx="8838476" cy="4393783"/>
          </a:xfrm>
          <a:custGeom>
            <a:avLst/>
            <a:gdLst/>
            <a:ahLst/>
            <a:cxnLst/>
            <a:rect l="l" t="t" r="r" b="b"/>
            <a:pathLst>
              <a:path w="8838476" h="4393783">
                <a:moveTo>
                  <a:pt x="0" y="0"/>
                </a:moveTo>
                <a:lnTo>
                  <a:pt x="8838475" y="0"/>
                </a:lnTo>
                <a:lnTo>
                  <a:pt x="8838475" y="4393783"/>
                </a:lnTo>
                <a:lnTo>
                  <a:pt x="0" y="4393783"/>
                </a:lnTo>
                <a:lnTo>
                  <a:pt x="0" y="0"/>
                </a:lnTo>
                <a:close/>
              </a:path>
            </a:pathLst>
          </a:custGeom>
          <a:blipFill>
            <a:blip r:embed="rId2"/>
            <a:stretch>
              <a:fillRect l="-859"/>
            </a:stretch>
          </a:blipFill>
        </p:spPr>
        <p:txBody>
          <a:bodyPr/>
          <a:lstStyle/>
          <a:p>
            <a:endParaRPr lang="en-ID"/>
          </a:p>
        </p:txBody>
      </p:sp>
      <p:sp>
        <p:nvSpPr>
          <p:cNvPr id="3" name="TextBox 3"/>
          <p:cNvSpPr txBox="1"/>
          <p:nvPr/>
        </p:nvSpPr>
        <p:spPr>
          <a:xfrm>
            <a:off x="1028700" y="3465309"/>
            <a:ext cx="15472642" cy="1581150"/>
          </a:xfrm>
          <a:prstGeom prst="rect">
            <a:avLst/>
          </a:prstGeom>
        </p:spPr>
        <p:txBody>
          <a:bodyPr lIns="0" tIns="0" rIns="0" bIns="0" rtlCol="0" anchor="t">
            <a:spAutoFit/>
          </a:bodyPr>
          <a:lstStyle/>
          <a:p>
            <a:pPr algn="just">
              <a:lnSpc>
                <a:spcPts val="4200"/>
              </a:lnSpc>
            </a:pPr>
            <a:r>
              <a:rPr lang="en-US" sz="3000" b="1" spc="-150">
                <a:solidFill>
                  <a:srgbClr val="024AAB"/>
                </a:solidFill>
                <a:latin typeface="Montserrat Semi-Bold"/>
                <a:ea typeface="Montserrat Semi-Bold"/>
                <a:cs typeface="Montserrat Semi-Bold"/>
                <a:sym typeface="Montserrat Semi-Bold"/>
              </a:rPr>
              <a:t>Partitions the data into a predefined number of clusters (k), where each data point belongs to the cluster with the nearest mean. It is simple and widely used, but requires specifying the number of clusters in advance</a:t>
            </a:r>
          </a:p>
        </p:txBody>
      </p:sp>
      <p:sp>
        <p:nvSpPr>
          <p:cNvPr id="4" name="TextBox 4"/>
          <p:cNvSpPr txBox="1"/>
          <p:nvPr/>
        </p:nvSpPr>
        <p:spPr>
          <a:xfrm>
            <a:off x="1028700" y="2179435"/>
            <a:ext cx="9597052" cy="1343024"/>
          </a:xfrm>
          <a:prstGeom prst="rect">
            <a:avLst/>
          </a:prstGeom>
        </p:spPr>
        <p:txBody>
          <a:bodyPr lIns="0" tIns="0" rIns="0" bIns="0" rtlCol="0" anchor="t">
            <a:spAutoFit/>
          </a:bodyPr>
          <a:lstStyle/>
          <a:p>
            <a:pPr algn="l">
              <a:lnSpc>
                <a:spcPts val="8999"/>
              </a:lnSpc>
            </a:pPr>
            <a:r>
              <a:rPr lang="en-US" sz="9999" spc="-499">
                <a:solidFill>
                  <a:srgbClr val="024AAB"/>
                </a:solidFill>
                <a:latin typeface="Horizon"/>
                <a:ea typeface="Horizon"/>
                <a:cs typeface="Horizon"/>
                <a:sym typeface="Horizon"/>
              </a:rPr>
              <a:t>K-Means</a:t>
            </a:r>
          </a:p>
        </p:txBody>
      </p:sp>
      <p:grpSp>
        <p:nvGrpSpPr>
          <p:cNvPr id="5" name="Group 5"/>
          <p:cNvGrpSpPr/>
          <p:nvPr/>
        </p:nvGrpSpPr>
        <p:grpSpPr>
          <a:xfrm rot="-5400000">
            <a:off x="5882401" y="-8115300"/>
            <a:ext cx="6523198" cy="18288000"/>
            <a:chOff x="0" y="0"/>
            <a:chExt cx="1170776" cy="3282309"/>
          </a:xfrm>
        </p:grpSpPr>
        <p:sp>
          <p:nvSpPr>
            <p:cNvPr id="6" name="Freeform 6"/>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7" name="TextBox 7"/>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8" name="Freeform 8"/>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4679169" y="5143500"/>
            <a:ext cx="8171704" cy="4376476"/>
          </a:xfrm>
          <a:custGeom>
            <a:avLst/>
            <a:gdLst/>
            <a:ahLst/>
            <a:cxnLst/>
            <a:rect l="l" t="t" r="r" b="b"/>
            <a:pathLst>
              <a:path w="8171704" h="4376476">
                <a:moveTo>
                  <a:pt x="0" y="0"/>
                </a:moveTo>
                <a:lnTo>
                  <a:pt x="8171704" y="0"/>
                </a:lnTo>
                <a:lnTo>
                  <a:pt x="8171704" y="4376476"/>
                </a:lnTo>
                <a:lnTo>
                  <a:pt x="0" y="4376476"/>
                </a:lnTo>
                <a:lnTo>
                  <a:pt x="0" y="0"/>
                </a:lnTo>
                <a:close/>
              </a:path>
            </a:pathLst>
          </a:custGeom>
          <a:blipFill>
            <a:blip r:embed="rId3"/>
            <a:stretch>
              <a:fillRect t="-3080"/>
            </a:stretch>
          </a:blipFill>
        </p:spPr>
        <p:txBody>
          <a:bodyPr/>
          <a:lstStyle/>
          <a:p>
            <a:endParaRPr lang="en-ID"/>
          </a:p>
        </p:txBody>
      </p:sp>
      <p:sp>
        <p:nvSpPr>
          <p:cNvPr id="7" name="TextBox 7"/>
          <p:cNvSpPr txBox="1"/>
          <p:nvPr/>
        </p:nvSpPr>
        <p:spPr>
          <a:xfrm>
            <a:off x="1028700" y="3309734"/>
            <a:ext cx="15472642" cy="173672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Creates a tree-like structure of clusters (dendrogram) by either merging smaller clusters into larger ones (agglomerative) or splitting larger clusters into smaller ones (divisive). This method does not require specifying the number of clusters beforehand and can provide a hierarchy of clusters at different levels of granularity.</a:t>
            </a:r>
          </a:p>
        </p:txBody>
      </p:sp>
      <p:sp>
        <p:nvSpPr>
          <p:cNvPr id="8" name="TextBox 8"/>
          <p:cNvSpPr txBox="1"/>
          <p:nvPr/>
        </p:nvSpPr>
        <p:spPr>
          <a:xfrm>
            <a:off x="1028700" y="256995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Hierachical clustering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4903075" y="4201909"/>
            <a:ext cx="8481851" cy="5275711"/>
          </a:xfrm>
          <a:custGeom>
            <a:avLst/>
            <a:gdLst/>
            <a:ahLst/>
            <a:cxnLst/>
            <a:rect l="l" t="t" r="r" b="b"/>
            <a:pathLst>
              <a:path w="8481851" h="5275711">
                <a:moveTo>
                  <a:pt x="0" y="0"/>
                </a:moveTo>
                <a:lnTo>
                  <a:pt x="8481850" y="0"/>
                </a:lnTo>
                <a:lnTo>
                  <a:pt x="8481850" y="5275711"/>
                </a:lnTo>
                <a:lnTo>
                  <a:pt x="0" y="5275711"/>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3309734"/>
            <a:ext cx="15472642" cy="173672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Models the relationship between a dependent variable and one or more independent variables by fitting a linear equation to the observed data. It's simple and interpretable, commonly used for predicting numerical values like sales, prices, or temperatures.</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
        <p:nvSpPr>
          <p:cNvPr id="8" name="TextBox 8"/>
          <p:cNvSpPr txBox="1"/>
          <p:nvPr/>
        </p:nvSpPr>
        <p:spPr>
          <a:xfrm>
            <a:off x="1028700" y="2067583"/>
            <a:ext cx="16611011" cy="1009649"/>
          </a:xfrm>
          <a:prstGeom prst="rect">
            <a:avLst/>
          </a:prstGeom>
        </p:spPr>
        <p:txBody>
          <a:bodyPr lIns="0" tIns="0" rIns="0" bIns="0" rtlCol="0" anchor="t">
            <a:spAutoFit/>
          </a:bodyPr>
          <a:lstStyle/>
          <a:p>
            <a:pPr algn="l">
              <a:lnSpc>
                <a:spcPts val="6749"/>
              </a:lnSpc>
            </a:pPr>
            <a:r>
              <a:rPr lang="en-US" sz="7499" spc="-374">
                <a:solidFill>
                  <a:srgbClr val="024AAB"/>
                </a:solidFill>
                <a:latin typeface="Horizon"/>
                <a:ea typeface="Horizon"/>
                <a:cs typeface="Horizon"/>
                <a:sym typeface="Horizon"/>
              </a:rPr>
              <a:t>linear regression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5775326" y="4581320"/>
            <a:ext cx="6737348" cy="5110595"/>
          </a:xfrm>
          <a:custGeom>
            <a:avLst/>
            <a:gdLst/>
            <a:ahLst/>
            <a:cxnLst/>
            <a:rect l="l" t="t" r="r" b="b"/>
            <a:pathLst>
              <a:path w="6737348" h="5110595">
                <a:moveTo>
                  <a:pt x="0" y="0"/>
                </a:moveTo>
                <a:lnTo>
                  <a:pt x="6737348" y="0"/>
                </a:lnTo>
                <a:lnTo>
                  <a:pt x="6737348" y="5110595"/>
                </a:lnTo>
                <a:lnTo>
                  <a:pt x="0" y="5110595"/>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3282746"/>
            <a:ext cx="15472642" cy="129857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A classification algorithm used to predict binary outcomes (0 or 1) based on one or more predictor variables. It models the probability that a given input point belongs to a particular class.</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
        <p:nvSpPr>
          <p:cNvPr id="8" name="TextBox 8"/>
          <p:cNvSpPr txBox="1"/>
          <p:nvPr/>
        </p:nvSpPr>
        <p:spPr>
          <a:xfrm>
            <a:off x="1028700" y="2320722"/>
            <a:ext cx="16611011" cy="1009649"/>
          </a:xfrm>
          <a:prstGeom prst="rect">
            <a:avLst/>
          </a:prstGeom>
        </p:spPr>
        <p:txBody>
          <a:bodyPr lIns="0" tIns="0" rIns="0" bIns="0" rtlCol="0" anchor="t">
            <a:spAutoFit/>
          </a:bodyPr>
          <a:lstStyle/>
          <a:p>
            <a:pPr algn="l">
              <a:lnSpc>
                <a:spcPts val="6749"/>
              </a:lnSpc>
            </a:pPr>
            <a:r>
              <a:rPr lang="en-US" sz="7499" spc="-374">
                <a:solidFill>
                  <a:srgbClr val="024AAB"/>
                </a:solidFill>
                <a:latin typeface="Horizon"/>
                <a:ea typeface="Horizon"/>
                <a:cs typeface="Horizon"/>
                <a:sym typeface="Horizon"/>
              </a:rPr>
              <a:t>Logistic regression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4956765" y="4233658"/>
            <a:ext cx="7971787" cy="5024642"/>
          </a:xfrm>
          <a:custGeom>
            <a:avLst/>
            <a:gdLst/>
            <a:ahLst/>
            <a:cxnLst/>
            <a:rect l="l" t="t" r="r" b="b"/>
            <a:pathLst>
              <a:path w="7971787" h="5024642">
                <a:moveTo>
                  <a:pt x="0" y="0"/>
                </a:moveTo>
                <a:lnTo>
                  <a:pt x="7971787" y="0"/>
                </a:lnTo>
                <a:lnTo>
                  <a:pt x="7971787" y="5024642"/>
                </a:lnTo>
                <a:lnTo>
                  <a:pt x="0" y="5024642"/>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3341484"/>
            <a:ext cx="15472642" cy="173672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A decision tree is a non-parametric supervised learning algorithm, which is utilized for both classification and regression tasks. It has a hierarchical, tree structure, which consists of a root node, branches, internal nodes and leaf nodes.</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
        <p:nvSpPr>
          <p:cNvPr id="8" name="TextBox 8"/>
          <p:cNvSpPr txBox="1"/>
          <p:nvPr/>
        </p:nvSpPr>
        <p:spPr>
          <a:xfrm>
            <a:off x="1028700" y="2112778"/>
            <a:ext cx="16611011" cy="1276331"/>
          </a:xfrm>
          <a:prstGeom prst="rect">
            <a:avLst/>
          </a:prstGeom>
        </p:spPr>
        <p:txBody>
          <a:bodyPr lIns="0" tIns="0" rIns="0" bIns="0" rtlCol="0" anchor="t">
            <a:spAutoFit/>
          </a:bodyPr>
          <a:lstStyle/>
          <a:p>
            <a:pPr algn="l">
              <a:lnSpc>
                <a:spcPts val="8549"/>
              </a:lnSpc>
            </a:pPr>
            <a:r>
              <a:rPr lang="en-US" sz="9499" spc="-474">
                <a:solidFill>
                  <a:srgbClr val="024AAB"/>
                </a:solidFill>
                <a:latin typeface="Horizon"/>
                <a:ea typeface="Horizon"/>
                <a:cs typeface="Horizon"/>
                <a:sym typeface="Horizon"/>
              </a:rPr>
              <a:t>DECISION TREE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741778" y="359198"/>
            <a:ext cx="8804444" cy="18288000"/>
            <a:chOff x="0" y="0"/>
            <a:chExt cx="1580211" cy="3282309"/>
          </a:xfrm>
        </p:grpSpPr>
        <p:sp>
          <p:nvSpPr>
            <p:cNvPr id="3" name="Freeform 3"/>
            <p:cNvSpPr/>
            <p:nvPr/>
          </p:nvSpPr>
          <p:spPr>
            <a:xfrm>
              <a:off x="0" y="0"/>
              <a:ext cx="1580211" cy="3282309"/>
            </a:xfrm>
            <a:custGeom>
              <a:avLst/>
              <a:gdLst/>
              <a:ahLst/>
              <a:cxnLst/>
              <a:rect l="l" t="t" r="r" b="b"/>
              <a:pathLst>
                <a:path w="1580211" h="3282309">
                  <a:moveTo>
                    <a:pt x="0" y="0"/>
                  </a:moveTo>
                  <a:lnTo>
                    <a:pt x="1580211" y="0"/>
                  </a:lnTo>
                  <a:lnTo>
                    <a:pt x="1580211"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580211" cy="3339459"/>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rot="-5400000">
            <a:off x="3032878" y="-4396622"/>
            <a:ext cx="12222244" cy="18288000"/>
            <a:chOff x="0" y="0"/>
            <a:chExt cx="2193634" cy="3282309"/>
          </a:xfrm>
        </p:grpSpPr>
        <p:sp>
          <p:nvSpPr>
            <p:cNvPr id="6" name="Freeform 6"/>
            <p:cNvSpPr/>
            <p:nvPr/>
          </p:nvSpPr>
          <p:spPr>
            <a:xfrm>
              <a:off x="0" y="0"/>
              <a:ext cx="2193634" cy="3282309"/>
            </a:xfrm>
            <a:custGeom>
              <a:avLst/>
              <a:gdLst/>
              <a:ahLst/>
              <a:cxnLst/>
              <a:rect l="l" t="t" r="r" b="b"/>
              <a:pathLst>
                <a:path w="2193634" h="3282309">
                  <a:moveTo>
                    <a:pt x="0" y="0"/>
                  </a:moveTo>
                  <a:lnTo>
                    <a:pt x="2193634" y="0"/>
                  </a:lnTo>
                  <a:lnTo>
                    <a:pt x="2193634"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7" name="TextBox 7"/>
            <p:cNvSpPr txBox="1"/>
            <p:nvPr/>
          </p:nvSpPr>
          <p:spPr>
            <a:xfrm>
              <a:off x="0" y="-57150"/>
              <a:ext cx="2193634" cy="3339459"/>
            </a:xfrm>
            <a:prstGeom prst="rect">
              <a:avLst/>
            </a:prstGeom>
          </p:spPr>
          <p:txBody>
            <a:bodyPr lIns="50800" tIns="50800" rIns="50800" bIns="50800" rtlCol="0" anchor="ctr"/>
            <a:lstStyle/>
            <a:p>
              <a:pPr algn="ctr">
                <a:lnSpc>
                  <a:spcPts val="2240"/>
                </a:lnSpc>
              </a:pPr>
              <a:endParaRPr/>
            </a:p>
          </p:txBody>
        </p:sp>
      </p:grpSp>
      <p:sp>
        <p:nvSpPr>
          <p:cNvPr id="8" name="Freeform 8"/>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9" name="TextBox 9"/>
          <p:cNvSpPr txBox="1"/>
          <p:nvPr/>
        </p:nvSpPr>
        <p:spPr>
          <a:xfrm>
            <a:off x="3964690" y="1663630"/>
            <a:ext cx="10358617" cy="1259384"/>
          </a:xfrm>
          <a:prstGeom prst="rect">
            <a:avLst/>
          </a:prstGeom>
        </p:spPr>
        <p:txBody>
          <a:bodyPr lIns="0" tIns="0" rIns="0" bIns="0" rtlCol="0" anchor="t">
            <a:spAutoFit/>
          </a:bodyPr>
          <a:lstStyle/>
          <a:p>
            <a:pPr algn="ctr">
              <a:lnSpc>
                <a:spcPts val="9799"/>
              </a:lnSpc>
            </a:pPr>
            <a:r>
              <a:rPr lang="en-US" sz="9999" b="1" spc="-499" dirty="0">
                <a:solidFill>
                  <a:srgbClr val="024AAB"/>
                </a:solidFill>
                <a:latin typeface="Montserrat Bold"/>
                <a:ea typeface="Montserrat Bold"/>
                <a:cs typeface="Montserrat Bold"/>
                <a:sym typeface="Montserrat Bold"/>
              </a:rPr>
              <a:t>PRETEST</a:t>
            </a:r>
          </a:p>
        </p:txBody>
      </p:sp>
      <p:pic>
        <p:nvPicPr>
          <p:cNvPr id="15" name="Picture 14" descr="A qr code with a few squares&#10;&#10;Description automatically generated">
            <a:extLst>
              <a:ext uri="{FF2B5EF4-FFF2-40B4-BE49-F238E27FC236}">
                <a16:creationId xmlns:a16="http://schemas.microsoft.com/office/drawing/2014/main" id="{D9F68343-B469-C804-8734-D573B08DE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421" y="2933700"/>
            <a:ext cx="7085157" cy="70851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6" name="TextBox 6"/>
          <p:cNvSpPr txBox="1"/>
          <p:nvPr/>
        </p:nvSpPr>
        <p:spPr>
          <a:xfrm>
            <a:off x="1028700" y="216441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REINFORCEMENT LEARNING</a:t>
            </a:r>
          </a:p>
        </p:txBody>
      </p:sp>
      <p:pic>
        <p:nvPicPr>
          <p:cNvPr id="7" name="Picture 7"/>
          <p:cNvPicPr>
            <a:picLocks noChangeAspect="1"/>
          </p:cNvPicPr>
          <p:nvPr>
            <a:videoFile r:link="rId1"/>
          </p:nvPr>
        </p:nvPicPr>
        <p:blipFill>
          <a:blip r:embed="rId4"/>
          <a:stretch>
            <a:fillRect/>
          </a:stretch>
        </p:blipFill>
        <p:spPr>
          <a:xfrm>
            <a:off x="4070332" y="3389109"/>
            <a:ext cx="10147336" cy="57034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6" name="TextBox 6"/>
          <p:cNvSpPr txBox="1"/>
          <p:nvPr/>
        </p:nvSpPr>
        <p:spPr>
          <a:xfrm>
            <a:off x="1028700" y="216441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REINFORCEMENT LEARNING</a:t>
            </a:r>
          </a:p>
        </p:txBody>
      </p:sp>
      <p:pic>
        <p:nvPicPr>
          <p:cNvPr id="7" name="Picture 7"/>
          <p:cNvPicPr>
            <a:picLocks noChangeAspect="1"/>
          </p:cNvPicPr>
          <p:nvPr>
            <a:videoFile r:link="rId1"/>
          </p:nvPr>
        </p:nvPicPr>
        <p:blipFill>
          <a:blip r:embed="rId4"/>
          <a:stretch>
            <a:fillRect/>
          </a:stretch>
        </p:blipFill>
        <p:spPr>
          <a:xfrm>
            <a:off x="4084284" y="3570563"/>
            <a:ext cx="10119432" cy="56877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6" name="TextBox 6"/>
          <p:cNvSpPr txBox="1"/>
          <p:nvPr/>
        </p:nvSpPr>
        <p:spPr>
          <a:xfrm>
            <a:off x="1028700" y="216441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REINFORCEMENT LEARNING</a:t>
            </a:r>
          </a:p>
        </p:txBody>
      </p:sp>
      <p:pic>
        <p:nvPicPr>
          <p:cNvPr id="7" name="Picture 7"/>
          <p:cNvPicPr>
            <a:picLocks noChangeAspect="1"/>
          </p:cNvPicPr>
          <p:nvPr>
            <a:videoFile r:link="rId1"/>
          </p:nvPr>
        </p:nvPicPr>
        <p:blipFill>
          <a:blip r:embed="rId4"/>
          <a:stretch>
            <a:fillRect/>
          </a:stretch>
        </p:blipFill>
        <p:spPr>
          <a:xfrm>
            <a:off x="4274489" y="3570563"/>
            <a:ext cx="10119432" cy="56877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4632577" y="4549382"/>
            <a:ext cx="8264888" cy="5394718"/>
          </a:xfrm>
          <a:custGeom>
            <a:avLst/>
            <a:gdLst/>
            <a:ahLst/>
            <a:cxnLst/>
            <a:rect l="l" t="t" r="r" b="b"/>
            <a:pathLst>
              <a:path w="8264888" h="5394718">
                <a:moveTo>
                  <a:pt x="0" y="0"/>
                </a:moveTo>
                <a:lnTo>
                  <a:pt x="8264888" y="0"/>
                </a:lnTo>
                <a:lnTo>
                  <a:pt x="8264888" y="5394718"/>
                </a:lnTo>
                <a:lnTo>
                  <a:pt x="0" y="5394718"/>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216441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ENSEMBLE LEARNING</a:t>
            </a:r>
          </a:p>
        </p:txBody>
      </p:sp>
      <p:sp>
        <p:nvSpPr>
          <p:cNvPr id="8" name="TextBox 8"/>
          <p:cNvSpPr txBox="1"/>
          <p:nvPr/>
        </p:nvSpPr>
        <p:spPr>
          <a:xfrm>
            <a:off x="1028700" y="3341484"/>
            <a:ext cx="15472642" cy="173672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A decision tree is a non-parametric supervised learning algorithm, which is utilized for both classification and regression tasks. It has a hierarchical, tree structure, which consists of a root node, branches, internal nodes and leaf nodes.</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82401" y="-9016490"/>
            <a:ext cx="6523198" cy="18288000"/>
            <a:chOff x="0" y="0"/>
            <a:chExt cx="1170776" cy="3282309"/>
          </a:xfrm>
        </p:grpSpPr>
        <p:sp>
          <p:nvSpPr>
            <p:cNvPr id="3" name="Freeform 3"/>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6" name="Freeform 6"/>
          <p:cNvSpPr/>
          <p:nvPr/>
        </p:nvSpPr>
        <p:spPr>
          <a:xfrm>
            <a:off x="3438242" y="3298981"/>
            <a:ext cx="11411516" cy="5959319"/>
          </a:xfrm>
          <a:custGeom>
            <a:avLst/>
            <a:gdLst/>
            <a:ahLst/>
            <a:cxnLst/>
            <a:rect l="l" t="t" r="r" b="b"/>
            <a:pathLst>
              <a:path w="11411516" h="5959319">
                <a:moveTo>
                  <a:pt x="0" y="0"/>
                </a:moveTo>
                <a:lnTo>
                  <a:pt x="11411516" y="0"/>
                </a:lnTo>
                <a:lnTo>
                  <a:pt x="11411516" y="5959319"/>
                </a:lnTo>
                <a:lnTo>
                  <a:pt x="0" y="5959319"/>
                </a:lnTo>
                <a:lnTo>
                  <a:pt x="0" y="0"/>
                </a:lnTo>
                <a:close/>
              </a:path>
            </a:pathLst>
          </a:custGeom>
          <a:blipFill>
            <a:blip r:embed="rId3"/>
            <a:stretch>
              <a:fillRect l="-576" t="-193" b="-193"/>
            </a:stretch>
          </a:blipFill>
        </p:spPr>
        <p:txBody>
          <a:bodyPr/>
          <a:lstStyle/>
          <a:p>
            <a:endParaRPr lang="en-ID"/>
          </a:p>
        </p:txBody>
      </p:sp>
      <p:sp>
        <p:nvSpPr>
          <p:cNvPr id="7" name="TextBox 7"/>
          <p:cNvSpPr txBox="1"/>
          <p:nvPr/>
        </p:nvSpPr>
        <p:spPr>
          <a:xfrm>
            <a:off x="1028700" y="2164419"/>
            <a:ext cx="16611011" cy="819150"/>
          </a:xfrm>
          <a:prstGeom prst="rect">
            <a:avLst/>
          </a:prstGeom>
        </p:spPr>
        <p:txBody>
          <a:bodyPr lIns="0" tIns="0" rIns="0" bIns="0" rtlCol="0" anchor="t">
            <a:spAutoFit/>
          </a:bodyPr>
          <a:lstStyle/>
          <a:p>
            <a:pPr algn="l">
              <a:lnSpc>
                <a:spcPts val="5400"/>
              </a:lnSpc>
            </a:pPr>
            <a:r>
              <a:rPr lang="en-US" sz="6000" spc="-300">
                <a:solidFill>
                  <a:srgbClr val="024AAB"/>
                </a:solidFill>
                <a:latin typeface="Horizon"/>
                <a:ea typeface="Horizon"/>
                <a:cs typeface="Horizon"/>
                <a:sym typeface="Horizon"/>
              </a:rPr>
              <a:t>ENSEMBLE LEARNING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58743" y="1909653"/>
            <a:ext cx="6654004" cy="8034447"/>
          </a:xfrm>
          <a:custGeom>
            <a:avLst/>
            <a:gdLst/>
            <a:ahLst/>
            <a:cxnLst/>
            <a:rect l="l" t="t" r="r" b="b"/>
            <a:pathLst>
              <a:path w="6654004" h="8034447">
                <a:moveTo>
                  <a:pt x="0" y="0"/>
                </a:moveTo>
                <a:lnTo>
                  <a:pt x="6654004" y="0"/>
                </a:lnTo>
                <a:lnTo>
                  <a:pt x="6654004" y="8034447"/>
                </a:lnTo>
                <a:lnTo>
                  <a:pt x="0" y="8034447"/>
                </a:lnTo>
                <a:lnTo>
                  <a:pt x="0" y="0"/>
                </a:lnTo>
                <a:close/>
              </a:path>
            </a:pathLst>
          </a:custGeom>
          <a:blipFill>
            <a:blip r:embed="rId2"/>
            <a:stretch>
              <a:fillRect t="-1657"/>
            </a:stretch>
          </a:blipFill>
        </p:spPr>
        <p:txBody>
          <a:bodyPr/>
          <a:lstStyle/>
          <a:p>
            <a:endParaRPr lang="en-ID"/>
          </a:p>
        </p:txBody>
      </p:sp>
      <p:grpSp>
        <p:nvGrpSpPr>
          <p:cNvPr id="3" name="Group 3"/>
          <p:cNvGrpSpPr/>
          <p:nvPr/>
        </p:nvGrpSpPr>
        <p:grpSpPr>
          <a:xfrm rot="-5400000">
            <a:off x="5882401" y="-9016490"/>
            <a:ext cx="6523198" cy="18288000"/>
            <a:chOff x="0" y="0"/>
            <a:chExt cx="1170776" cy="3282309"/>
          </a:xfrm>
        </p:grpSpPr>
        <p:sp>
          <p:nvSpPr>
            <p:cNvPr id="4" name="Freeform 4"/>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5" name="TextBox 5"/>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2441851"/>
            <a:ext cx="8830043" cy="2914651"/>
          </a:xfrm>
          <a:prstGeom prst="rect">
            <a:avLst/>
          </a:prstGeom>
        </p:spPr>
        <p:txBody>
          <a:bodyPr lIns="0" tIns="0" rIns="0" bIns="0" rtlCol="0" anchor="t">
            <a:spAutoFit/>
          </a:bodyPr>
          <a:lstStyle/>
          <a:p>
            <a:pPr algn="l">
              <a:lnSpc>
                <a:spcPts val="7200"/>
              </a:lnSpc>
            </a:pPr>
            <a:r>
              <a:rPr lang="en-US" sz="8000" spc="-400">
                <a:solidFill>
                  <a:srgbClr val="024AAB"/>
                </a:solidFill>
                <a:latin typeface="Horizon"/>
                <a:ea typeface="Horizon"/>
                <a:cs typeface="Horizon"/>
                <a:sym typeface="Horizon"/>
              </a:rPr>
              <a:t>BAGGING ENSEMBLE LEARNING</a:t>
            </a:r>
          </a:p>
        </p:txBody>
      </p:sp>
      <p:sp>
        <p:nvSpPr>
          <p:cNvPr id="8" name="TextBox 8"/>
          <p:cNvSpPr txBox="1"/>
          <p:nvPr/>
        </p:nvSpPr>
        <p:spPr>
          <a:xfrm>
            <a:off x="1028700" y="5308877"/>
            <a:ext cx="7289210" cy="305117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Bootstrap aggregation, or bagging for short, is an ensemble learning method that seeks a diverse group of ensemble members by varying the training data. Many popular ensemble algorithms are based on this approach, including Bagged Decision Trees (canonical bagging), Random Forest, and Extra Trees.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58743" y="1909653"/>
            <a:ext cx="7046033" cy="7635599"/>
          </a:xfrm>
          <a:custGeom>
            <a:avLst/>
            <a:gdLst/>
            <a:ahLst/>
            <a:cxnLst/>
            <a:rect l="l" t="t" r="r" b="b"/>
            <a:pathLst>
              <a:path w="7046033" h="7635599">
                <a:moveTo>
                  <a:pt x="0" y="0"/>
                </a:moveTo>
                <a:lnTo>
                  <a:pt x="7046033" y="0"/>
                </a:lnTo>
                <a:lnTo>
                  <a:pt x="7046033" y="7635599"/>
                </a:lnTo>
                <a:lnTo>
                  <a:pt x="0" y="7635599"/>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rot="-5400000">
            <a:off x="5882401" y="-9016490"/>
            <a:ext cx="6523198" cy="18288000"/>
            <a:chOff x="0" y="0"/>
            <a:chExt cx="1170776" cy="3282309"/>
          </a:xfrm>
        </p:grpSpPr>
        <p:sp>
          <p:nvSpPr>
            <p:cNvPr id="4" name="Freeform 4"/>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5" name="TextBox 5"/>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2441851"/>
            <a:ext cx="8830043" cy="2914651"/>
          </a:xfrm>
          <a:prstGeom prst="rect">
            <a:avLst/>
          </a:prstGeom>
        </p:spPr>
        <p:txBody>
          <a:bodyPr lIns="0" tIns="0" rIns="0" bIns="0" rtlCol="0" anchor="t">
            <a:spAutoFit/>
          </a:bodyPr>
          <a:lstStyle/>
          <a:p>
            <a:pPr algn="l">
              <a:lnSpc>
                <a:spcPts val="7200"/>
              </a:lnSpc>
            </a:pPr>
            <a:r>
              <a:rPr lang="en-US" sz="8000" spc="-400">
                <a:solidFill>
                  <a:srgbClr val="024AAB"/>
                </a:solidFill>
                <a:latin typeface="Horizon"/>
                <a:ea typeface="Horizon"/>
                <a:cs typeface="Horizon"/>
                <a:sym typeface="Horizon"/>
              </a:rPr>
              <a:t>STACKING ENSEMBLE LEARNING</a:t>
            </a:r>
          </a:p>
        </p:txBody>
      </p:sp>
      <p:sp>
        <p:nvSpPr>
          <p:cNvPr id="8" name="TextBox 8"/>
          <p:cNvSpPr txBox="1"/>
          <p:nvPr/>
        </p:nvSpPr>
        <p:spPr>
          <a:xfrm>
            <a:off x="1028700" y="5308877"/>
            <a:ext cx="8115300" cy="348932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Stacked Generalization, or stacking for short, is an ensemble method that seeks a diverse group of members by varying the model types fit on the training data and using a model to combine predictions. Many popular ensemble algorithms are based on this approach, including Stacked Models (canonical stacking), Blending, and Super Ensemble.</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58743" y="2018282"/>
            <a:ext cx="5492453" cy="7925818"/>
          </a:xfrm>
          <a:custGeom>
            <a:avLst/>
            <a:gdLst/>
            <a:ahLst/>
            <a:cxnLst/>
            <a:rect l="l" t="t" r="r" b="b"/>
            <a:pathLst>
              <a:path w="5492453" h="7925818">
                <a:moveTo>
                  <a:pt x="0" y="0"/>
                </a:moveTo>
                <a:lnTo>
                  <a:pt x="5492453" y="0"/>
                </a:lnTo>
                <a:lnTo>
                  <a:pt x="5492453" y="7925818"/>
                </a:lnTo>
                <a:lnTo>
                  <a:pt x="0" y="7925818"/>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rot="-5400000">
            <a:off x="5882401" y="-9016490"/>
            <a:ext cx="6523198" cy="18288000"/>
            <a:chOff x="0" y="0"/>
            <a:chExt cx="1170776" cy="3282309"/>
          </a:xfrm>
        </p:grpSpPr>
        <p:sp>
          <p:nvSpPr>
            <p:cNvPr id="4" name="Freeform 4"/>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5" name="TextBox 5"/>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2441851"/>
            <a:ext cx="8830043" cy="2914651"/>
          </a:xfrm>
          <a:prstGeom prst="rect">
            <a:avLst/>
          </a:prstGeom>
        </p:spPr>
        <p:txBody>
          <a:bodyPr lIns="0" tIns="0" rIns="0" bIns="0" rtlCol="0" anchor="t">
            <a:spAutoFit/>
          </a:bodyPr>
          <a:lstStyle/>
          <a:p>
            <a:pPr algn="l">
              <a:lnSpc>
                <a:spcPts val="7200"/>
              </a:lnSpc>
            </a:pPr>
            <a:r>
              <a:rPr lang="en-US" sz="8000" spc="-400">
                <a:solidFill>
                  <a:srgbClr val="024AAB"/>
                </a:solidFill>
                <a:latin typeface="Horizon"/>
                <a:ea typeface="Horizon"/>
                <a:cs typeface="Horizon"/>
                <a:sym typeface="Horizon"/>
              </a:rPr>
              <a:t>BOOSTING ENSEMBLE LEARNING</a:t>
            </a:r>
          </a:p>
        </p:txBody>
      </p:sp>
      <p:sp>
        <p:nvSpPr>
          <p:cNvPr id="8" name="TextBox 8"/>
          <p:cNvSpPr txBox="1"/>
          <p:nvPr/>
        </p:nvSpPr>
        <p:spPr>
          <a:xfrm>
            <a:off x="1028700" y="5308877"/>
            <a:ext cx="8115300" cy="392747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Boosting is an ensemble method that seeks to change the training data to focus attention on examples that previous fit models on the training dataset have gotten wrong. To summarize, many popular ensemble algorithms are based on this approach, including: AdaBoost (canonical boosting), Gradient Boosting Machines, and Stochastic Gradient Boosting (XGBoost and similar).</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0193418" y="2322679"/>
            <a:ext cx="6511691" cy="6860843"/>
          </a:xfrm>
          <a:custGeom>
            <a:avLst/>
            <a:gdLst/>
            <a:ahLst/>
            <a:cxnLst/>
            <a:rect l="l" t="t" r="r" b="b"/>
            <a:pathLst>
              <a:path w="6511691" h="6860843">
                <a:moveTo>
                  <a:pt x="0" y="0"/>
                </a:moveTo>
                <a:lnTo>
                  <a:pt x="6511691" y="0"/>
                </a:lnTo>
                <a:lnTo>
                  <a:pt x="6511691" y="6860843"/>
                </a:lnTo>
                <a:lnTo>
                  <a:pt x="0" y="6860843"/>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rot="-5400000">
            <a:off x="5882401" y="-9016490"/>
            <a:ext cx="6523198" cy="18288000"/>
            <a:chOff x="0" y="0"/>
            <a:chExt cx="1170776" cy="3282309"/>
          </a:xfrm>
        </p:grpSpPr>
        <p:sp>
          <p:nvSpPr>
            <p:cNvPr id="4" name="Freeform 4"/>
            <p:cNvSpPr/>
            <p:nvPr/>
          </p:nvSpPr>
          <p:spPr>
            <a:xfrm>
              <a:off x="0" y="0"/>
              <a:ext cx="1170776" cy="3282309"/>
            </a:xfrm>
            <a:custGeom>
              <a:avLst/>
              <a:gdLst/>
              <a:ahLst/>
              <a:cxnLst/>
              <a:rect l="l" t="t" r="r" b="b"/>
              <a:pathLst>
                <a:path w="1170776" h="3282309">
                  <a:moveTo>
                    <a:pt x="0" y="0"/>
                  </a:moveTo>
                  <a:lnTo>
                    <a:pt x="1170776" y="0"/>
                  </a:lnTo>
                  <a:lnTo>
                    <a:pt x="1170776"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5" name="TextBox 5"/>
            <p:cNvSpPr txBox="1"/>
            <p:nvPr/>
          </p:nvSpPr>
          <p:spPr>
            <a:xfrm>
              <a:off x="0" y="-57150"/>
              <a:ext cx="1170776" cy="3339459"/>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7" name="TextBox 7"/>
          <p:cNvSpPr txBox="1"/>
          <p:nvPr/>
        </p:nvSpPr>
        <p:spPr>
          <a:xfrm>
            <a:off x="1028700" y="3603625"/>
            <a:ext cx="8830043" cy="1085851"/>
          </a:xfrm>
          <a:prstGeom prst="rect">
            <a:avLst/>
          </a:prstGeom>
        </p:spPr>
        <p:txBody>
          <a:bodyPr lIns="0" tIns="0" rIns="0" bIns="0" rtlCol="0" anchor="t">
            <a:spAutoFit/>
          </a:bodyPr>
          <a:lstStyle/>
          <a:p>
            <a:pPr algn="l">
              <a:lnSpc>
                <a:spcPts val="7200"/>
              </a:lnSpc>
            </a:pPr>
            <a:r>
              <a:rPr lang="en-US" sz="8000" spc="-400">
                <a:solidFill>
                  <a:srgbClr val="024AAB"/>
                </a:solidFill>
                <a:latin typeface="Horizon"/>
                <a:ea typeface="Horizon"/>
                <a:cs typeface="Horizon"/>
                <a:sym typeface="Horizon"/>
              </a:rPr>
              <a:t>VOTING</a:t>
            </a:r>
          </a:p>
        </p:txBody>
      </p:sp>
      <p:sp>
        <p:nvSpPr>
          <p:cNvPr id="8" name="TextBox 8"/>
          <p:cNvSpPr txBox="1"/>
          <p:nvPr/>
        </p:nvSpPr>
        <p:spPr>
          <a:xfrm>
            <a:off x="1028700" y="4641851"/>
            <a:ext cx="8115300" cy="2174875"/>
          </a:xfrm>
          <a:prstGeom prst="rect">
            <a:avLst/>
          </a:prstGeom>
        </p:spPr>
        <p:txBody>
          <a:bodyPr lIns="0" tIns="0" rIns="0" bIns="0" rtlCol="0" anchor="t">
            <a:spAutoFit/>
          </a:bodyPr>
          <a:lstStyle/>
          <a:p>
            <a:pPr algn="just">
              <a:lnSpc>
                <a:spcPts val="3500"/>
              </a:lnSpc>
            </a:pPr>
            <a:r>
              <a:rPr lang="en-US" sz="2500" b="1" spc="-125">
                <a:solidFill>
                  <a:srgbClr val="024AAB"/>
                </a:solidFill>
                <a:latin typeface="Montserrat Semi-Bold"/>
                <a:ea typeface="Montserrat Semi-Bold"/>
                <a:cs typeface="Montserrat Semi-Bold"/>
                <a:sym typeface="Montserrat Semi-Bold"/>
              </a:rPr>
              <a:t>Voting involves training multiple models and then aggregating their predictions using voting strategies like majority voting (for classification) or averaging (for regression).</a:t>
            </a:r>
          </a:p>
          <a:p>
            <a:pPr algn="just">
              <a:lnSpc>
                <a:spcPts val="3500"/>
              </a:lnSpc>
            </a:pPr>
            <a:endParaRPr lang="en-US" sz="2500" b="1" spc="-125">
              <a:solidFill>
                <a:srgbClr val="024AAB"/>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4AAB"/>
        </a:solidFill>
        <a:effectLst/>
      </p:bgPr>
    </p:bg>
    <p:spTree>
      <p:nvGrpSpPr>
        <p:cNvPr id="1" name=""/>
        <p:cNvGrpSpPr/>
        <p:nvPr/>
      </p:nvGrpSpPr>
      <p:grpSpPr>
        <a:xfrm>
          <a:off x="0" y="0"/>
          <a:ext cx="0" cy="0"/>
          <a:chOff x="0" y="0"/>
          <a:chExt cx="0" cy="0"/>
        </a:xfrm>
      </p:grpSpPr>
      <p:sp>
        <p:nvSpPr>
          <p:cNvPr id="2" name="TextBox 2"/>
          <p:cNvSpPr txBox="1"/>
          <p:nvPr/>
        </p:nvSpPr>
        <p:spPr>
          <a:xfrm>
            <a:off x="4839221" y="3813175"/>
            <a:ext cx="8609558" cy="2660649"/>
          </a:xfrm>
          <a:prstGeom prst="rect">
            <a:avLst/>
          </a:prstGeom>
        </p:spPr>
        <p:txBody>
          <a:bodyPr wrap="square" lIns="0" tIns="0" rIns="0" bIns="0" rtlCol="0" anchor="t">
            <a:spAutoFit/>
          </a:bodyPr>
          <a:lstStyle/>
          <a:p>
            <a:pPr algn="ctr">
              <a:lnSpc>
                <a:spcPts val="9799"/>
              </a:lnSpc>
            </a:pPr>
            <a:r>
              <a:rPr lang="en-US" sz="9999" spc="-499" dirty="0">
                <a:solidFill>
                  <a:srgbClr val="FFFF00"/>
                </a:solidFill>
                <a:latin typeface="Horizon"/>
                <a:ea typeface="Horizon"/>
                <a:cs typeface="Horizon"/>
                <a:sym typeface="Horizon"/>
              </a:rPr>
              <a:t>TERIMA</a:t>
            </a:r>
          </a:p>
          <a:p>
            <a:pPr algn="ctr">
              <a:lnSpc>
                <a:spcPts val="9799"/>
              </a:lnSpc>
            </a:pPr>
            <a:r>
              <a:rPr lang="en-US" sz="9999" spc="-499" dirty="0">
                <a:solidFill>
                  <a:srgbClr val="FFFF00"/>
                </a:solidFill>
                <a:latin typeface="Horizon"/>
                <a:ea typeface="Horizon"/>
                <a:cs typeface="Horizon"/>
                <a:sym typeface="Horizon"/>
              </a:rPr>
              <a:t>KASIH</a:t>
            </a:r>
          </a:p>
        </p:txBody>
      </p:sp>
      <p:sp>
        <p:nvSpPr>
          <p:cNvPr id="3" name="Freeform 3"/>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4" name="TextBox 4"/>
          <p:cNvSpPr txBox="1"/>
          <p:nvPr/>
        </p:nvSpPr>
        <p:spPr>
          <a:xfrm rot="-5400000">
            <a:off x="13977417" y="4997133"/>
            <a:ext cx="6271031" cy="292735"/>
          </a:xfrm>
          <a:prstGeom prst="rect">
            <a:avLst/>
          </a:prstGeom>
        </p:spPr>
        <p:txBody>
          <a:bodyPr lIns="0" tIns="0" rIns="0" bIns="0" rtlCol="0" anchor="t">
            <a:spAutoFit/>
          </a:bodyPr>
          <a:lstStyle/>
          <a:p>
            <a:pPr algn="ctr">
              <a:lnSpc>
                <a:spcPts val="2240"/>
              </a:lnSpc>
            </a:pPr>
            <a:r>
              <a:rPr lang="en-US" sz="1600" spc="32">
                <a:solidFill>
                  <a:srgbClr val="F8F6EF"/>
                </a:solidFill>
                <a:latin typeface="Horizon"/>
                <a:ea typeface="Horizon"/>
                <a:cs typeface="Horizon"/>
                <a:sym typeface="Horizon"/>
              </a:rPr>
              <a:t>NAWASENA</a:t>
            </a:r>
          </a:p>
        </p:txBody>
      </p:sp>
      <p:sp>
        <p:nvSpPr>
          <p:cNvPr id="5" name="TextBox 5"/>
          <p:cNvSpPr txBox="1"/>
          <p:nvPr/>
        </p:nvSpPr>
        <p:spPr>
          <a:xfrm rot="5400000">
            <a:off x="-1960448" y="4997133"/>
            <a:ext cx="6271031" cy="292735"/>
          </a:xfrm>
          <a:prstGeom prst="rect">
            <a:avLst/>
          </a:prstGeom>
        </p:spPr>
        <p:txBody>
          <a:bodyPr lIns="0" tIns="0" rIns="0" bIns="0" rtlCol="0" anchor="t">
            <a:spAutoFit/>
          </a:bodyPr>
          <a:lstStyle/>
          <a:p>
            <a:pPr algn="ctr">
              <a:lnSpc>
                <a:spcPts val="2240"/>
              </a:lnSpc>
            </a:pPr>
            <a:r>
              <a:rPr lang="en-US" sz="1600" spc="32">
                <a:solidFill>
                  <a:srgbClr val="F8F6EF"/>
                </a:solidFill>
                <a:latin typeface="Horizon"/>
                <a:ea typeface="Horizon"/>
                <a:cs typeface="Horizon"/>
                <a:sym typeface="Horizon"/>
              </a:rPr>
              <a:t>2024</a:t>
            </a:r>
          </a:p>
        </p:txBody>
      </p:sp>
      <p:sp>
        <p:nvSpPr>
          <p:cNvPr id="6" name="TextBox 6"/>
          <p:cNvSpPr txBox="1"/>
          <p:nvPr/>
        </p:nvSpPr>
        <p:spPr>
          <a:xfrm>
            <a:off x="6008485" y="8965565"/>
            <a:ext cx="7551714" cy="292735"/>
          </a:xfrm>
          <a:prstGeom prst="rect">
            <a:avLst/>
          </a:prstGeom>
        </p:spPr>
        <p:txBody>
          <a:bodyPr lIns="0" tIns="0" rIns="0" bIns="0" rtlCol="0" anchor="t">
            <a:spAutoFit/>
          </a:bodyPr>
          <a:lstStyle/>
          <a:p>
            <a:pPr algn="ctr">
              <a:lnSpc>
                <a:spcPts val="2239"/>
              </a:lnSpc>
            </a:pPr>
            <a:r>
              <a:rPr lang="en-US" sz="1599" spc="31">
                <a:solidFill>
                  <a:srgbClr val="F8F6EF"/>
                </a:solidFill>
                <a:latin typeface="Horizon"/>
                <a:ea typeface="Horizon"/>
                <a:cs typeface="Horizon"/>
                <a:sym typeface="Horizon"/>
              </a:rPr>
              <a:t>LABORATORIUM KOMPUTASI CERDAS &amp; VISI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E2A"/>
        </a:solidFill>
        <a:effectLst/>
      </p:bgPr>
    </p:bg>
    <p:spTree>
      <p:nvGrpSpPr>
        <p:cNvPr id="1" name=""/>
        <p:cNvGrpSpPr/>
        <p:nvPr/>
      </p:nvGrpSpPr>
      <p:grpSpPr>
        <a:xfrm>
          <a:off x="0" y="0"/>
          <a:ext cx="0" cy="0"/>
          <a:chOff x="0" y="0"/>
          <a:chExt cx="0" cy="0"/>
        </a:xfrm>
      </p:grpSpPr>
      <p:grpSp>
        <p:nvGrpSpPr>
          <p:cNvPr id="2" name="Group 2"/>
          <p:cNvGrpSpPr/>
          <p:nvPr/>
        </p:nvGrpSpPr>
        <p:grpSpPr>
          <a:xfrm>
            <a:off x="12185725" y="-190500"/>
            <a:ext cx="6292775" cy="10668000"/>
            <a:chOff x="0" y="0"/>
            <a:chExt cx="8390366" cy="14224000"/>
          </a:xfrm>
        </p:grpSpPr>
        <p:pic>
          <p:nvPicPr>
            <p:cNvPr id="3" name="Picture 3"/>
            <p:cNvPicPr>
              <a:picLocks noChangeAspect="1"/>
            </p:cNvPicPr>
            <p:nvPr/>
          </p:nvPicPr>
          <p:blipFill>
            <a:blip r:embed="rId3">
              <a:alphaModFix amt="65000"/>
            </a:blip>
            <a:srcRect r="60675"/>
            <a:stretch>
              <a:fillRect/>
            </a:stretch>
          </p:blipFill>
          <p:spPr>
            <a:xfrm>
              <a:off x="0" y="0"/>
              <a:ext cx="8390366" cy="14224000"/>
            </a:xfrm>
            <a:prstGeom prst="rect">
              <a:avLst/>
            </a:prstGeom>
          </p:spPr>
        </p:pic>
      </p:grpSp>
      <p:sp>
        <p:nvSpPr>
          <p:cNvPr id="4" name="Freeform 4"/>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1028700" y="2236117"/>
            <a:ext cx="10599981" cy="3119121"/>
          </a:xfrm>
          <a:prstGeom prst="rect">
            <a:avLst/>
          </a:prstGeom>
        </p:spPr>
        <p:txBody>
          <a:bodyPr lIns="0" tIns="0" rIns="0" bIns="0" rtlCol="0" anchor="t">
            <a:spAutoFit/>
          </a:bodyPr>
          <a:lstStyle/>
          <a:p>
            <a:pPr algn="l">
              <a:lnSpc>
                <a:spcPts val="7840"/>
              </a:lnSpc>
            </a:pPr>
            <a:r>
              <a:rPr lang="en-US" sz="8000" spc="-400">
                <a:solidFill>
                  <a:srgbClr val="FFFFFF"/>
                </a:solidFill>
                <a:latin typeface="Horizon"/>
                <a:ea typeface="Horizon"/>
                <a:cs typeface="Horizon"/>
                <a:sym typeface="Horizon"/>
              </a:rPr>
              <a:t>APA ITU</a:t>
            </a:r>
          </a:p>
          <a:p>
            <a:pPr algn="l">
              <a:lnSpc>
                <a:spcPts val="7840"/>
              </a:lnSpc>
            </a:pPr>
            <a:r>
              <a:rPr lang="en-US" sz="8000" spc="-400">
                <a:solidFill>
                  <a:srgbClr val="FFFF00"/>
                </a:solidFill>
                <a:latin typeface="Horizon"/>
                <a:ea typeface="Horizon"/>
                <a:cs typeface="Horizon"/>
                <a:sym typeface="Horizon"/>
              </a:rPr>
              <a:t>MACHINE</a:t>
            </a:r>
          </a:p>
          <a:p>
            <a:pPr algn="l">
              <a:lnSpc>
                <a:spcPts val="7840"/>
              </a:lnSpc>
            </a:pPr>
            <a:r>
              <a:rPr lang="en-US" sz="8000" spc="-400">
                <a:solidFill>
                  <a:srgbClr val="FFFF00"/>
                </a:solidFill>
                <a:latin typeface="Horizon"/>
                <a:ea typeface="Horizon"/>
                <a:cs typeface="Horizon"/>
                <a:sym typeface="Horizon"/>
              </a:rPr>
              <a:t>LEARNING?</a:t>
            </a:r>
          </a:p>
        </p:txBody>
      </p:sp>
      <p:pic>
        <p:nvPicPr>
          <p:cNvPr id="15" name="btnInknoeActivityCp2">
            <a:extLst>
              <a:ext uri="{FF2B5EF4-FFF2-40B4-BE49-F238E27FC236}">
                <a16:creationId xmlns:a16="http://schemas.microsoft.com/office/drawing/2014/main" id="{BA23DC51-016D-F98F-9E8F-E6D3756CCDB6}"/>
              </a:ext>
            </a:extLst>
          </p:cNvPr>
          <p:cNvPicPr>
            <a:picLocks noChangeAspect="1"/>
          </p:cNvPicPr>
          <p:nvPr>
            <p:custDataLst>
              <p:tags r:id="rId1"/>
            </p:custDataLst>
          </p:nvPr>
        </p:nvPicPr>
        <p:blipFill>
          <a:blip r:embed="rId5" r:link="rId6" cstate="print">
            <a:extLst>
              <a:ext uri="{28A0092B-C50C-407E-A947-70E740481C1C}">
                <a14:useLocalDpi xmlns:a14="http://schemas.microsoft.com/office/drawing/2010/main" val="0"/>
              </a:ext>
            </a:extLst>
          </a:blip>
          <a:stretch>
            <a:fillRect/>
          </a:stretch>
        </p:blipFill>
        <p:spPr>
          <a:xfrm>
            <a:off x="3977132" y="6362700"/>
            <a:ext cx="3333071" cy="871522"/>
          </a:xfrm>
          <a:prstGeom prst="rect">
            <a:avLst/>
          </a:prstGeom>
        </p:spPr>
      </p:pic>
    </p:spTree>
    <p:extLst>
      <p:ext uri="{BB962C8B-B14F-4D97-AF65-F5344CB8AC3E}">
        <p14:creationId xmlns:p14="http://schemas.microsoft.com/office/powerpoint/2010/main" val="271359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741778" y="359198"/>
            <a:ext cx="8804444" cy="18288000"/>
            <a:chOff x="0" y="0"/>
            <a:chExt cx="1580211" cy="3282309"/>
          </a:xfrm>
        </p:grpSpPr>
        <p:sp>
          <p:nvSpPr>
            <p:cNvPr id="3" name="Freeform 3"/>
            <p:cNvSpPr/>
            <p:nvPr/>
          </p:nvSpPr>
          <p:spPr>
            <a:xfrm>
              <a:off x="0" y="0"/>
              <a:ext cx="1580211" cy="3282309"/>
            </a:xfrm>
            <a:custGeom>
              <a:avLst/>
              <a:gdLst/>
              <a:ahLst/>
              <a:cxnLst/>
              <a:rect l="l" t="t" r="r" b="b"/>
              <a:pathLst>
                <a:path w="1580211" h="3282309">
                  <a:moveTo>
                    <a:pt x="0" y="0"/>
                  </a:moveTo>
                  <a:lnTo>
                    <a:pt x="1580211" y="0"/>
                  </a:lnTo>
                  <a:lnTo>
                    <a:pt x="1580211"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580211" cy="3339459"/>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rot="-5400000">
            <a:off x="3032878" y="-4360903"/>
            <a:ext cx="12222244" cy="18288000"/>
            <a:chOff x="0" y="0"/>
            <a:chExt cx="2193634" cy="3282309"/>
          </a:xfrm>
        </p:grpSpPr>
        <p:sp>
          <p:nvSpPr>
            <p:cNvPr id="6" name="Freeform 6"/>
            <p:cNvSpPr/>
            <p:nvPr/>
          </p:nvSpPr>
          <p:spPr>
            <a:xfrm>
              <a:off x="0" y="0"/>
              <a:ext cx="2193634" cy="3282309"/>
            </a:xfrm>
            <a:custGeom>
              <a:avLst/>
              <a:gdLst/>
              <a:ahLst/>
              <a:cxnLst/>
              <a:rect l="l" t="t" r="r" b="b"/>
              <a:pathLst>
                <a:path w="2193634" h="3282309">
                  <a:moveTo>
                    <a:pt x="0" y="0"/>
                  </a:moveTo>
                  <a:lnTo>
                    <a:pt x="2193634" y="0"/>
                  </a:lnTo>
                  <a:lnTo>
                    <a:pt x="2193634"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7" name="TextBox 7"/>
            <p:cNvSpPr txBox="1"/>
            <p:nvPr/>
          </p:nvSpPr>
          <p:spPr>
            <a:xfrm>
              <a:off x="0" y="-57150"/>
              <a:ext cx="2193634" cy="3339459"/>
            </a:xfrm>
            <a:prstGeom prst="rect">
              <a:avLst/>
            </a:prstGeom>
          </p:spPr>
          <p:txBody>
            <a:bodyPr lIns="50800" tIns="50800" rIns="50800" bIns="50800" rtlCol="0" anchor="ctr"/>
            <a:lstStyle/>
            <a:p>
              <a:pPr algn="ctr">
                <a:lnSpc>
                  <a:spcPts val="2240"/>
                </a:lnSpc>
              </a:pPr>
              <a:endParaRPr/>
            </a:p>
          </p:txBody>
        </p:sp>
      </p:grpSp>
      <p:sp>
        <p:nvSpPr>
          <p:cNvPr id="8" name="Freeform 8"/>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9" name="TextBox 9"/>
          <p:cNvSpPr txBox="1"/>
          <p:nvPr/>
        </p:nvSpPr>
        <p:spPr>
          <a:xfrm>
            <a:off x="3964690" y="1663630"/>
            <a:ext cx="10358617" cy="1259384"/>
          </a:xfrm>
          <a:prstGeom prst="rect">
            <a:avLst/>
          </a:prstGeom>
        </p:spPr>
        <p:txBody>
          <a:bodyPr lIns="0" tIns="0" rIns="0" bIns="0" rtlCol="0" anchor="t">
            <a:spAutoFit/>
          </a:bodyPr>
          <a:lstStyle/>
          <a:p>
            <a:pPr algn="ctr">
              <a:lnSpc>
                <a:spcPts val="9799"/>
              </a:lnSpc>
            </a:pPr>
            <a:r>
              <a:rPr lang="en-US" sz="9999" b="1" spc="-499" dirty="0">
                <a:solidFill>
                  <a:srgbClr val="024AAB"/>
                </a:solidFill>
                <a:latin typeface="Montserrat Bold"/>
                <a:ea typeface="Montserrat Bold"/>
                <a:cs typeface="Montserrat Bold"/>
                <a:sym typeface="Montserrat Bold"/>
              </a:rPr>
              <a:t>POST TEST</a:t>
            </a:r>
          </a:p>
        </p:txBody>
      </p:sp>
      <p:pic>
        <p:nvPicPr>
          <p:cNvPr id="13" name="Picture 12" descr="A qr code on a white background&#10;&#10;Description automatically generated">
            <a:extLst>
              <a:ext uri="{FF2B5EF4-FFF2-40B4-BE49-F238E27FC236}">
                <a16:creationId xmlns:a16="http://schemas.microsoft.com/office/drawing/2014/main" id="{CBD9E4C7-6CAD-DC13-CE19-4D8806CD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361" y="2897204"/>
            <a:ext cx="7505700" cy="7505700"/>
          </a:xfrm>
          <a:prstGeom prst="rect">
            <a:avLst/>
          </a:prstGeom>
        </p:spPr>
      </p:pic>
    </p:spTree>
    <p:extLst>
      <p:ext uri="{BB962C8B-B14F-4D97-AF65-F5344CB8AC3E}">
        <p14:creationId xmlns:p14="http://schemas.microsoft.com/office/powerpoint/2010/main" val="83619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E2A"/>
        </a:solidFill>
        <a:effectLst/>
      </p:bgPr>
    </p:bg>
    <p:spTree>
      <p:nvGrpSpPr>
        <p:cNvPr id="1" name=""/>
        <p:cNvGrpSpPr/>
        <p:nvPr/>
      </p:nvGrpSpPr>
      <p:grpSpPr>
        <a:xfrm>
          <a:off x="0" y="0"/>
          <a:ext cx="0" cy="0"/>
          <a:chOff x="0" y="0"/>
          <a:chExt cx="0" cy="0"/>
        </a:xfrm>
      </p:grpSpPr>
      <p:grpSp>
        <p:nvGrpSpPr>
          <p:cNvPr id="2" name="Group 2"/>
          <p:cNvGrpSpPr/>
          <p:nvPr/>
        </p:nvGrpSpPr>
        <p:grpSpPr>
          <a:xfrm>
            <a:off x="12185725" y="-190500"/>
            <a:ext cx="6292775" cy="10668000"/>
            <a:chOff x="0" y="0"/>
            <a:chExt cx="8390366" cy="14224000"/>
          </a:xfrm>
        </p:grpSpPr>
        <p:pic>
          <p:nvPicPr>
            <p:cNvPr id="3" name="Picture 3"/>
            <p:cNvPicPr>
              <a:picLocks noChangeAspect="1"/>
            </p:cNvPicPr>
            <p:nvPr/>
          </p:nvPicPr>
          <p:blipFill>
            <a:blip r:embed="rId2">
              <a:alphaModFix amt="65000"/>
            </a:blip>
            <a:srcRect r="60675"/>
            <a:stretch>
              <a:fillRect/>
            </a:stretch>
          </p:blipFill>
          <p:spPr>
            <a:xfrm>
              <a:off x="0" y="0"/>
              <a:ext cx="8390366" cy="14224000"/>
            </a:xfrm>
            <a:prstGeom prst="rect">
              <a:avLst/>
            </a:prstGeom>
          </p:spPr>
        </p:pic>
      </p:grpSp>
      <p:sp>
        <p:nvSpPr>
          <p:cNvPr id="4" name="Freeform 4"/>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1028700" y="6267861"/>
            <a:ext cx="10056957" cy="2482850"/>
          </a:xfrm>
          <a:prstGeom prst="rect">
            <a:avLst/>
          </a:prstGeom>
        </p:spPr>
        <p:txBody>
          <a:bodyPr lIns="0" tIns="0" rIns="0" bIns="0" rtlCol="0" anchor="t">
            <a:spAutoFit/>
          </a:bodyPr>
          <a:lstStyle/>
          <a:p>
            <a:pPr algn="just">
              <a:lnSpc>
                <a:spcPts val="3999"/>
              </a:lnSpc>
            </a:pPr>
            <a:r>
              <a:rPr lang="en-US" sz="2499" spc="49">
                <a:solidFill>
                  <a:srgbClr val="FFFFFF"/>
                </a:solidFill>
                <a:latin typeface="Montserrat"/>
                <a:ea typeface="Montserrat"/>
                <a:cs typeface="Montserrat"/>
                <a:sym typeface="Montserrat"/>
              </a:rPr>
              <a:t>Machine Learning adalah bidang studi dalam kecerdasan buatan yang berkaitan dengan pengembangan dan studi algoritma statistik yang dapat belajar dari data dan menggeneralisasi ke data yang belum terlihat, sehingga dapat melakukan tugas tanpa instruksi eksplisit.</a:t>
            </a:r>
          </a:p>
        </p:txBody>
      </p:sp>
      <p:sp>
        <p:nvSpPr>
          <p:cNvPr id="6" name="TextBox 6"/>
          <p:cNvSpPr txBox="1"/>
          <p:nvPr/>
        </p:nvSpPr>
        <p:spPr>
          <a:xfrm>
            <a:off x="1028700" y="2236117"/>
            <a:ext cx="10599981" cy="3119121"/>
          </a:xfrm>
          <a:prstGeom prst="rect">
            <a:avLst/>
          </a:prstGeom>
        </p:spPr>
        <p:txBody>
          <a:bodyPr lIns="0" tIns="0" rIns="0" bIns="0" rtlCol="0" anchor="t">
            <a:spAutoFit/>
          </a:bodyPr>
          <a:lstStyle/>
          <a:p>
            <a:pPr algn="l">
              <a:lnSpc>
                <a:spcPts val="7840"/>
              </a:lnSpc>
            </a:pPr>
            <a:r>
              <a:rPr lang="en-US" sz="8000" spc="-400">
                <a:solidFill>
                  <a:srgbClr val="FFFFFF"/>
                </a:solidFill>
                <a:latin typeface="Horizon"/>
                <a:ea typeface="Horizon"/>
                <a:cs typeface="Horizon"/>
                <a:sym typeface="Horizon"/>
              </a:rPr>
              <a:t>APA ITU</a:t>
            </a:r>
          </a:p>
          <a:p>
            <a:pPr algn="l">
              <a:lnSpc>
                <a:spcPts val="7840"/>
              </a:lnSpc>
            </a:pPr>
            <a:r>
              <a:rPr lang="en-US" sz="8000" spc="-400">
                <a:solidFill>
                  <a:srgbClr val="FFFF00"/>
                </a:solidFill>
                <a:latin typeface="Horizon"/>
                <a:ea typeface="Horizon"/>
                <a:cs typeface="Horizon"/>
                <a:sym typeface="Horizon"/>
              </a:rPr>
              <a:t>MACHINE</a:t>
            </a:r>
          </a:p>
          <a:p>
            <a:pPr algn="l">
              <a:lnSpc>
                <a:spcPts val="7840"/>
              </a:lnSpc>
            </a:pPr>
            <a:r>
              <a:rPr lang="en-US" sz="8000" spc="-400">
                <a:solidFill>
                  <a:srgbClr val="FFFF00"/>
                </a:solidFill>
                <a:latin typeface="Horizon"/>
                <a:ea typeface="Horizon"/>
                <a:cs typeface="Horizon"/>
                <a:sym typeface="Horizon"/>
              </a:rPr>
              <a:t>LEARNING?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741778" y="359198"/>
            <a:ext cx="8804444" cy="18288000"/>
            <a:chOff x="0" y="0"/>
            <a:chExt cx="1580211" cy="3282309"/>
          </a:xfrm>
        </p:grpSpPr>
        <p:sp>
          <p:nvSpPr>
            <p:cNvPr id="3" name="Freeform 3"/>
            <p:cNvSpPr/>
            <p:nvPr/>
          </p:nvSpPr>
          <p:spPr>
            <a:xfrm>
              <a:off x="0" y="0"/>
              <a:ext cx="1580211" cy="3282309"/>
            </a:xfrm>
            <a:custGeom>
              <a:avLst/>
              <a:gdLst/>
              <a:ahLst/>
              <a:cxnLst/>
              <a:rect l="l" t="t" r="r" b="b"/>
              <a:pathLst>
                <a:path w="1580211" h="3282309">
                  <a:moveTo>
                    <a:pt x="0" y="0"/>
                  </a:moveTo>
                  <a:lnTo>
                    <a:pt x="1580211" y="0"/>
                  </a:lnTo>
                  <a:lnTo>
                    <a:pt x="1580211"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1580211" cy="3339459"/>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rot="-5400000">
            <a:off x="3032878" y="-4360903"/>
            <a:ext cx="12222244" cy="18288000"/>
            <a:chOff x="0" y="0"/>
            <a:chExt cx="2193634" cy="3282309"/>
          </a:xfrm>
        </p:grpSpPr>
        <p:sp>
          <p:nvSpPr>
            <p:cNvPr id="6" name="Freeform 6"/>
            <p:cNvSpPr/>
            <p:nvPr/>
          </p:nvSpPr>
          <p:spPr>
            <a:xfrm>
              <a:off x="0" y="0"/>
              <a:ext cx="2193634" cy="3282309"/>
            </a:xfrm>
            <a:custGeom>
              <a:avLst/>
              <a:gdLst/>
              <a:ahLst/>
              <a:cxnLst/>
              <a:rect l="l" t="t" r="r" b="b"/>
              <a:pathLst>
                <a:path w="2193634" h="3282309">
                  <a:moveTo>
                    <a:pt x="0" y="0"/>
                  </a:moveTo>
                  <a:lnTo>
                    <a:pt x="2193634" y="0"/>
                  </a:lnTo>
                  <a:lnTo>
                    <a:pt x="2193634"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7" name="TextBox 7"/>
            <p:cNvSpPr txBox="1"/>
            <p:nvPr/>
          </p:nvSpPr>
          <p:spPr>
            <a:xfrm>
              <a:off x="0" y="-57150"/>
              <a:ext cx="2193634" cy="3339459"/>
            </a:xfrm>
            <a:prstGeom prst="rect">
              <a:avLst/>
            </a:prstGeom>
          </p:spPr>
          <p:txBody>
            <a:bodyPr lIns="50800" tIns="50800" rIns="50800" bIns="50800" rtlCol="0" anchor="ctr"/>
            <a:lstStyle/>
            <a:p>
              <a:pPr algn="ctr">
                <a:lnSpc>
                  <a:spcPts val="2240"/>
                </a:lnSpc>
              </a:pPr>
              <a:endParaRPr/>
            </a:p>
          </p:txBody>
        </p:sp>
      </p:grpSp>
      <p:sp>
        <p:nvSpPr>
          <p:cNvPr id="8" name="Freeform 8"/>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sp>
        <p:nvSpPr>
          <p:cNvPr id="9" name="TextBox 9"/>
          <p:cNvSpPr txBox="1"/>
          <p:nvPr/>
        </p:nvSpPr>
        <p:spPr>
          <a:xfrm>
            <a:off x="3964691" y="3739490"/>
            <a:ext cx="10358617" cy="3775074"/>
          </a:xfrm>
          <a:prstGeom prst="rect">
            <a:avLst/>
          </a:prstGeom>
        </p:spPr>
        <p:txBody>
          <a:bodyPr lIns="0" tIns="0" rIns="0" bIns="0" rtlCol="0" anchor="t">
            <a:spAutoFit/>
          </a:bodyPr>
          <a:lstStyle/>
          <a:p>
            <a:pPr algn="ctr">
              <a:lnSpc>
                <a:spcPts val="9799"/>
              </a:lnSpc>
            </a:pPr>
            <a:r>
              <a:rPr lang="en-US" sz="9999" b="1" spc="-499" dirty="0">
                <a:solidFill>
                  <a:srgbClr val="024AAB"/>
                </a:solidFill>
                <a:latin typeface="Montserrat Bold"/>
                <a:ea typeface="Montserrat Bold"/>
                <a:cs typeface="Montserrat Bold"/>
                <a:sym typeface="Montserrat Bold"/>
              </a:rPr>
              <a:t>APA BEDANYA AI, ML, DL, DAN GEN AI?</a:t>
            </a:r>
          </a:p>
        </p:txBody>
      </p:sp>
    </p:spTree>
    <p:extLst>
      <p:ext uri="{BB962C8B-B14F-4D97-AF65-F5344CB8AC3E}">
        <p14:creationId xmlns:p14="http://schemas.microsoft.com/office/powerpoint/2010/main" val="315737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8692" y="1619264"/>
            <a:ext cx="12530617" cy="7883934"/>
          </a:xfrm>
          <a:custGeom>
            <a:avLst/>
            <a:gdLst/>
            <a:ahLst/>
            <a:cxnLst/>
            <a:rect l="l" t="t" r="r" b="b"/>
            <a:pathLst>
              <a:path w="12530617" h="7883934">
                <a:moveTo>
                  <a:pt x="0" y="0"/>
                </a:moveTo>
                <a:lnTo>
                  <a:pt x="12530616" y="0"/>
                </a:lnTo>
                <a:lnTo>
                  <a:pt x="12530616" y="7883934"/>
                </a:lnTo>
                <a:lnTo>
                  <a:pt x="0" y="7883934"/>
                </a:lnTo>
                <a:lnTo>
                  <a:pt x="0" y="0"/>
                </a:lnTo>
                <a:close/>
              </a:path>
            </a:pathLst>
          </a:custGeom>
          <a:blipFill>
            <a:blip r:embed="rId2"/>
            <a:stretch>
              <a:fillRect l="-5926" r="-5926"/>
            </a:stretch>
          </a:blipFill>
        </p:spPr>
        <p:txBody>
          <a:bodyPr/>
          <a:lstStyle/>
          <a:p>
            <a:endParaRPr lang="en-ID"/>
          </a:p>
        </p:txBody>
      </p:sp>
      <p:grpSp>
        <p:nvGrpSpPr>
          <p:cNvPr id="3" name="Group 3"/>
          <p:cNvGrpSpPr/>
          <p:nvPr/>
        </p:nvGrpSpPr>
        <p:grpSpPr>
          <a:xfrm rot="5400000">
            <a:off x="4741778" y="359198"/>
            <a:ext cx="8804444" cy="18288000"/>
            <a:chOff x="0" y="0"/>
            <a:chExt cx="1580211" cy="3282309"/>
          </a:xfrm>
        </p:grpSpPr>
        <p:sp>
          <p:nvSpPr>
            <p:cNvPr id="4" name="Freeform 4"/>
            <p:cNvSpPr/>
            <p:nvPr/>
          </p:nvSpPr>
          <p:spPr>
            <a:xfrm>
              <a:off x="0" y="0"/>
              <a:ext cx="1580211" cy="3282309"/>
            </a:xfrm>
            <a:custGeom>
              <a:avLst/>
              <a:gdLst/>
              <a:ahLst/>
              <a:cxnLst/>
              <a:rect l="l" t="t" r="r" b="b"/>
              <a:pathLst>
                <a:path w="1580211" h="3282309">
                  <a:moveTo>
                    <a:pt x="0" y="0"/>
                  </a:moveTo>
                  <a:lnTo>
                    <a:pt x="1580211" y="0"/>
                  </a:lnTo>
                  <a:lnTo>
                    <a:pt x="1580211"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5" name="TextBox 5"/>
            <p:cNvSpPr txBox="1"/>
            <p:nvPr/>
          </p:nvSpPr>
          <p:spPr>
            <a:xfrm>
              <a:off x="0" y="-57150"/>
              <a:ext cx="1580211" cy="3339459"/>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rot="-5400000">
            <a:off x="3032878" y="-4133049"/>
            <a:ext cx="12222244" cy="18288000"/>
            <a:chOff x="0" y="0"/>
            <a:chExt cx="2193634" cy="3282309"/>
          </a:xfrm>
        </p:grpSpPr>
        <p:sp>
          <p:nvSpPr>
            <p:cNvPr id="7" name="Freeform 7"/>
            <p:cNvSpPr/>
            <p:nvPr/>
          </p:nvSpPr>
          <p:spPr>
            <a:xfrm>
              <a:off x="0" y="0"/>
              <a:ext cx="2193634" cy="3282309"/>
            </a:xfrm>
            <a:custGeom>
              <a:avLst/>
              <a:gdLst/>
              <a:ahLst/>
              <a:cxnLst/>
              <a:rect l="l" t="t" r="r" b="b"/>
              <a:pathLst>
                <a:path w="2193634" h="3282309">
                  <a:moveTo>
                    <a:pt x="0" y="0"/>
                  </a:moveTo>
                  <a:lnTo>
                    <a:pt x="2193634" y="0"/>
                  </a:lnTo>
                  <a:lnTo>
                    <a:pt x="2193634" y="3282309"/>
                  </a:lnTo>
                  <a:lnTo>
                    <a:pt x="0" y="328230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8" name="TextBox 8"/>
            <p:cNvSpPr txBox="1"/>
            <p:nvPr/>
          </p:nvSpPr>
          <p:spPr>
            <a:xfrm>
              <a:off x="0" y="-57150"/>
              <a:ext cx="2193634" cy="3339459"/>
            </a:xfrm>
            <a:prstGeom prst="rect">
              <a:avLst/>
            </a:prstGeom>
          </p:spPr>
          <p:txBody>
            <a:bodyPr lIns="50800" tIns="50800" rIns="50800" bIns="50800" rtlCol="0" anchor="ctr"/>
            <a:lstStyle/>
            <a:p>
              <a:pPr algn="ctr">
                <a:lnSpc>
                  <a:spcPts val="2240"/>
                </a:lnSpc>
              </a:pPr>
              <a:endParaRPr/>
            </a:p>
          </p:txBody>
        </p:sp>
      </p:grpSp>
      <p:sp>
        <p:nvSpPr>
          <p:cNvPr id="9" name="Freeform 9"/>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246821" y="-4544923"/>
            <a:ext cx="13794359" cy="18896206"/>
            <a:chOff x="0" y="0"/>
            <a:chExt cx="2475795" cy="3391469"/>
          </a:xfrm>
        </p:grpSpPr>
        <p:sp>
          <p:nvSpPr>
            <p:cNvPr id="3" name="Freeform 3"/>
            <p:cNvSpPr/>
            <p:nvPr/>
          </p:nvSpPr>
          <p:spPr>
            <a:xfrm>
              <a:off x="0" y="0"/>
              <a:ext cx="2475795" cy="3391469"/>
            </a:xfrm>
            <a:custGeom>
              <a:avLst/>
              <a:gdLst/>
              <a:ahLst/>
              <a:cxnLst/>
              <a:rect l="l" t="t" r="r" b="b"/>
              <a:pathLst>
                <a:path w="2475795" h="3391469">
                  <a:moveTo>
                    <a:pt x="0" y="0"/>
                  </a:moveTo>
                  <a:lnTo>
                    <a:pt x="2475795" y="0"/>
                  </a:lnTo>
                  <a:lnTo>
                    <a:pt x="2475795" y="3391469"/>
                  </a:lnTo>
                  <a:lnTo>
                    <a:pt x="0" y="339146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2475795" cy="344861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2"/>
            <a:stretch>
              <a:fillRect/>
            </a:stretch>
          </a:blipFill>
        </p:spPr>
        <p:txBody>
          <a:bodyPr/>
          <a:lstStyle/>
          <a:p>
            <a:endParaRPr lang="en-ID"/>
          </a:p>
        </p:txBody>
      </p:sp>
      <p:pic>
        <p:nvPicPr>
          <p:cNvPr id="1026" name="Picture 2">
            <a:extLst>
              <a:ext uri="{FF2B5EF4-FFF2-40B4-BE49-F238E27FC236}">
                <a16:creationId xmlns:a16="http://schemas.microsoft.com/office/drawing/2014/main" id="{9867FF3C-9FDA-23F1-43EB-1B0330861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695" y="1663630"/>
            <a:ext cx="15196609" cy="7975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246821" y="-4544923"/>
            <a:ext cx="13794359" cy="18896206"/>
            <a:chOff x="0" y="0"/>
            <a:chExt cx="2475795" cy="3391469"/>
          </a:xfrm>
        </p:grpSpPr>
        <p:sp>
          <p:nvSpPr>
            <p:cNvPr id="3" name="Freeform 3"/>
            <p:cNvSpPr/>
            <p:nvPr/>
          </p:nvSpPr>
          <p:spPr>
            <a:xfrm>
              <a:off x="0" y="0"/>
              <a:ext cx="2475795" cy="3391469"/>
            </a:xfrm>
            <a:custGeom>
              <a:avLst/>
              <a:gdLst/>
              <a:ahLst/>
              <a:cxnLst/>
              <a:rect l="l" t="t" r="r" b="b"/>
              <a:pathLst>
                <a:path w="2475795" h="3391469">
                  <a:moveTo>
                    <a:pt x="0" y="0"/>
                  </a:moveTo>
                  <a:lnTo>
                    <a:pt x="2475795" y="0"/>
                  </a:lnTo>
                  <a:lnTo>
                    <a:pt x="2475795" y="3391469"/>
                  </a:lnTo>
                  <a:lnTo>
                    <a:pt x="0" y="3391469"/>
                  </a:lnTo>
                  <a:close/>
                </a:path>
              </a:pathLst>
            </a:custGeom>
            <a:gradFill rotWithShape="1">
              <a:gsLst>
                <a:gs pos="0">
                  <a:srgbClr val="024AAB">
                    <a:alpha val="0"/>
                  </a:srgbClr>
                </a:gs>
                <a:gs pos="100000">
                  <a:srgbClr val="024AAB">
                    <a:alpha val="50000"/>
                  </a:srgbClr>
                </a:gs>
              </a:gsLst>
              <a:lin ang="0"/>
            </a:gradFill>
          </p:spPr>
          <p:txBody>
            <a:bodyPr/>
            <a:lstStyle/>
            <a:p>
              <a:endParaRPr lang="en-ID"/>
            </a:p>
          </p:txBody>
        </p:sp>
        <p:sp>
          <p:nvSpPr>
            <p:cNvPr id="4" name="TextBox 4"/>
            <p:cNvSpPr txBox="1"/>
            <p:nvPr/>
          </p:nvSpPr>
          <p:spPr>
            <a:xfrm>
              <a:off x="0" y="-57150"/>
              <a:ext cx="2475795" cy="3448619"/>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grpSp>
        <p:nvGrpSpPr>
          <p:cNvPr id="6" name="Group 6"/>
          <p:cNvGrpSpPr/>
          <p:nvPr/>
        </p:nvGrpSpPr>
        <p:grpSpPr>
          <a:xfrm>
            <a:off x="1028700" y="3284444"/>
            <a:ext cx="16230600" cy="5973856"/>
            <a:chOff x="0" y="0"/>
            <a:chExt cx="21640800" cy="7965142"/>
          </a:xfrm>
        </p:grpSpPr>
        <p:sp>
          <p:nvSpPr>
            <p:cNvPr id="7" name="Freeform 7"/>
            <p:cNvSpPr/>
            <p:nvPr/>
          </p:nvSpPr>
          <p:spPr>
            <a:xfrm>
              <a:off x="0" y="0"/>
              <a:ext cx="5387242" cy="4100505"/>
            </a:xfrm>
            <a:custGeom>
              <a:avLst/>
              <a:gdLst/>
              <a:ahLst/>
              <a:cxnLst/>
              <a:rect l="l" t="t" r="r" b="b"/>
              <a:pathLst>
                <a:path w="5387242" h="4100505">
                  <a:moveTo>
                    <a:pt x="0" y="0"/>
                  </a:moveTo>
                  <a:lnTo>
                    <a:pt x="5387242" y="0"/>
                  </a:lnTo>
                  <a:lnTo>
                    <a:pt x="5387242" y="4100505"/>
                  </a:lnTo>
                  <a:lnTo>
                    <a:pt x="0" y="4100505"/>
                  </a:lnTo>
                  <a:lnTo>
                    <a:pt x="0" y="0"/>
                  </a:lnTo>
                  <a:close/>
                </a:path>
              </a:pathLst>
            </a:custGeom>
            <a:blipFill>
              <a:blip r:embed="rId4"/>
              <a:stretch>
                <a:fillRect/>
              </a:stretch>
            </a:blipFill>
          </p:spPr>
          <p:txBody>
            <a:bodyPr/>
            <a:lstStyle/>
            <a:p>
              <a:endParaRPr lang="en-ID"/>
            </a:p>
          </p:txBody>
        </p:sp>
        <p:sp>
          <p:nvSpPr>
            <p:cNvPr id="8" name="Freeform 8"/>
            <p:cNvSpPr/>
            <p:nvPr/>
          </p:nvSpPr>
          <p:spPr>
            <a:xfrm>
              <a:off x="5387242" y="0"/>
              <a:ext cx="9723167" cy="4100505"/>
            </a:xfrm>
            <a:custGeom>
              <a:avLst/>
              <a:gdLst/>
              <a:ahLst/>
              <a:cxnLst/>
              <a:rect l="l" t="t" r="r" b="b"/>
              <a:pathLst>
                <a:path w="9723167" h="4100505">
                  <a:moveTo>
                    <a:pt x="0" y="0"/>
                  </a:moveTo>
                  <a:lnTo>
                    <a:pt x="9723167" y="0"/>
                  </a:lnTo>
                  <a:lnTo>
                    <a:pt x="9723167" y="4100505"/>
                  </a:lnTo>
                  <a:lnTo>
                    <a:pt x="0" y="4100505"/>
                  </a:lnTo>
                  <a:lnTo>
                    <a:pt x="0" y="0"/>
                  </a:lnTo>
                  <a:close/>
                </a:path>
              </a:pathLst>
            </a:custGeom>
            <a:blipFill>
              <a:blip r:embed="rId5"/>
              <a:stretch>
                <a:fillRect/>
              </a:stretch>
            </a:blipFill>
          </p:spPr>
          <p:txBody>
            <a:bodyPr/>
            <a:lstStyle/>
            <a:p>
              <a:endParaRPr lang="en-ID"/>
            </a:p>
          </p:txBody>
        </p:sp>
        <p:sp>
          <p:nvSpPr>
            <p:cNvPr id="9" name="Freeform 9"/>
            <p:cNvSpPr/>
            <p:nvPr/>
          </p:nvSpPr>
          <p:spPr>
            <a:xfrm>
              <a:off x="15110409" y="36951"/>
              <a:ext cx="6530391" cy="4063554"/>
            </a:xfrm>
            <a:custGeom>
              <a:avLst/>
              <a:gdLst/>
              <a:ahLst/>
              <a:cxnLst/>
              <a:rect l="l" t="t" r="r" b="b"/>
              <a:pathLst>
                <a:path w="6530391" h="4063554">
                  <a:moveTo>
                    <a:pt x="0" y="0"/>
                  </a:moveTo>
                  <a:lnTo>
                    <a:pt x="6530391" y="0"/>
                  </a:lnTo>
                  <a:lnTo>
                    <a:pt x="6530391" y="4063554"/>
                  </a:lnTo>
                  <a:lnTo>
                    <a:pt x="0" y="4063554"/>
                  </a:lnTo>
                  <a:lnTo>
                    <a:pt x="0" y="0"/>
                  </a:lnTo>
                  <a:close/>
                </a:path>
              </a:pathLst>
            </a:custGeom>
            <a:blipFill>
              <a:blip r:embed="rId6"/>
              <a:stretch>
                <a:fillRect/>
              </a:stretch>
            </a:blipFill>
          </p:spPr>
          <p:txBody>
            <a:bodyPr/>
            <a:lstStyle/>
            <a:p>
              <a:endParaRPr lang="en-ID"/>
            </a:p>
          </p:txBody>
        </p:sp>
        <p:sp>
          <p:nvSpPr>
            <p:cNvPr id="10" name="Freeform 10"/>
            <p:cNvSpPr/>
            <p:nvPr/>
          </p:nvSpPr>
          <p:spPr>
            <a:xfrm>
              <a:off x="0" y="4100505"/>
              <a:ext cx="7805612" cy="3864637"/>
            </a:xfrm>
            <a:custGeom>
              <a:avLst/>
              <a:gdLst/>
              <a:ahLst/>
              <a:cxnLst/>
              <a:rect l="l" t="t" r="r" b="b"/>
              <a:pathLst>
                <a:path w="7805612" h="3864637">
                  <a:moveTo>
                    <a:pt x="0" y="0"/>
                  </a:moveTo>
                  <a:lnTo>
                    <a:pt x="7805612" y="0"/>
                  </a:lnTo>
                  <a:lnTo>
                    <a:pt x="7805612" y="3864637"/>
                  </a:lnTo>
                  <a:lnTo>
                    <a:pt x="0" y="3864637"/>
                  </a:lnTo>
                  <a:lnTo>
                    <a:pt x="0" y="0"/>
                  </a:lnTo>
                  <a:close/>
                </a:path>
              </a:pathLst>
            </a:custGeom>
            <a:blipFill>
              <a:blip r:embed="rId7"/>
              <a:stretch>
                <a:fillRect/>
              </a:stretch>
            </a:blipFill>
          </p:spPr>
          <p:txBody>
            <a:bodyPr/>
            <a:lstStyle/>
            <a:p>
              <a:endParaRPr lang="en-ID"/>
            </a:p>
          </p:txBody>
        </p:sp>
        <p:sp>
          <p:nvSpPr>
            <p:cNvPr id="11" name="Freeform 11"/>
            <p:cNvSpPr/>
            <p:nvPr/>
          </p:nvSpPr>
          <p:spPr>
            <a:xfrm>
              <a:off x="7847630" y="4100505"/>
              <a:ext cx="5827386" cy="3864637"/>
            </a:xfrm>
            <a:custGeom>
              <a:avLst/>
              <a:gdLst/>
              <a:ahLst/>
              <a:cxnLst/>
              <a:rect l="l" t="t" r="r" b="b"/>
              <a:pathLst>
                <a:path w="5827386" h="3864637">
                  <a:moveTo>
                    <a:pt x="0" y="0"/>
                  </a:moveTo>
                  <a:lnTo>
                    <a:pt x="5827386" y="0"/>
                  </a:lnTo>
                  <a:lnTo>
                    <a:pt x="5827386" y="3864637"/>
                  </a:lnTo>
                  <a:lnTo>
                    <a:pt x="0" y="3864637"/>
                  </a:lnTo>
                  <a:lnTo>
                    <a:pt x="0" y="0"/>
                  </a:lnTo>
                  <a:close/>
                </a:path>
              </a:pathLst>
            </a:custGeom>
            <a:blipFill>
              <a:blip r:embed="rId8"/>
              <a:stretch>
                <a:fillRect/>
              </a:stretch>
            </a:blipFill>
          </p:spPr>
          <p:txBody>
            <a:bodyPr/>
            <a:lstStyle/>
            <a:p>
              <a:endParaRPr lang="en-ID"/>
            </a:p>
          </p:txBody>
        </p:sp>
        <p:sp>
          <p:nvSpPr>
            <p:cNvPr id="12" name="Freeform 12"/>
            <p:cNvSpPr/>
            <p:nvPr/>
          </p:nvSpPr>
          <p:spPr>
            <a:xfrm>
              <a:off x="13675016" y="4100505"/>
              <a:ext cx="7965784" cy="3864637"/>
            </a:xfrm>
            <a:custGeom>
              <a:avLst/>
              <a:gdLst/>
              <a:ahLst/>
              <a:cxnLst/>
              <a:rect l="l" t="t" r="r" b="b"/>
              <a:pathLst>
                <a:path w="7965784" h="3864637">
                  <a:moveTo>
                    <a:pt x="0" y="0"/>
                  </a:moveTo>
                  <a:lnTo>
                    <a:pt x="7965784" y="0"/>
                  </a:lnTo>
                  <a:lnTo>
                    <a:pt x="7965784" y="3864637"/>
                  </a:lnTo>
                  <a:lnTo>
                    <a:pt x="0" y="3864637"/>
                  </a:lnTo>
                  <a:lnTo>
                    <a:pt x="0" y="0"/>
                  </a:lnTo>
                  <a:close/>
                </a:path>
              </a:pathLst>
            </a:custGeom>
            <a:blipFill>
              <a:blip r:embed="rId9"/>
              <a:stretch>
                <a:fillRect t="-7180" b="-7180"/>
              </a:stretch>
            </a:blipFill>
          </p:spPr>
          <p:txBody>
            <a:bodyPr/>
            <a:lstStyle/>
            <a:p>
              <a:endParaRPr lang="en-ID"/>
            </a:p>
          </p:txBody>
        </p:sp>
      </p:grpSp>
      <p:sp>
        <p:nvSpPr>
          <p:cNvPr id="13" name="TextBox 13"/>
          <p:cNvSpPr txBox="1"/>
          <p:nvPr/>
        </p:nvSpPr>
        <p:spPr>
          <a:xfrm>
            <a:off x="1565688" y="2131137"/>
            <a:ext cx="14183838" cy="800100"/>
          </a:xfrm>
          <a:prstGeom prst="rect">
            <a:avLst/>
          </a:prstGeom>
        </p:spPr>
        <p:txBody>
          <a:bodyPr lIns="0" tIns="0" rIns="0" bIns="0" rtlCol="0" anchor="t">
            <a:spAutoFit/>
          </a:bodyPr>
          <a:lstStyle/>
          <a:p>
            <a:pPr algn="ctr">
              <a:lnSpc>
                <a:spcPts val="6000"/>
              </a:lnSpc>
            </a:pPr>
            <a:r>
              <a:rPr lang="en-US" sz="6000" b="1" spc="-300">
                <a:solidFill>
                  <a:srgbClr val="FFFFFF"/>
                </a:solidFill>
                <a:latin typeface="Montserrat Bold"/>
                <a:ea typeface="Montserrat Bold"/>
                <a:cs typeface="Montserrat Bold"/>
                <a:sym typeface="Montserrat Bold"/>
              </a:rPr>
              <a:t>CONTOH APLIKASI</a:t>
            </a:r>
          </a:p>
        </p:txBody>
      </p:sp>
      <p:pic>
        <p:nvPicPr>
          <p:cNvPr id="15" name="btnInknoeActivityCp2">
            <a:extLst>
              <a:ext uri="{FF2B5EF4-FFF2-40B4-BE49-F238E27FC236}">
                <a16:creationId xmlns:a16="http://schemas.microsoft.com/office/drawing/2014/main" id="{C2AEB71B-3DCE-C082-AF4F-B204C6B433A8}"/>
              </a:ext>
            </a:extLst>
          </p:cNvPr>
          <p:cNvPicPr>
            <a:picLocks noChangeAspect="1"/>
          </p:cNvPicPr>
          <p:nvPr>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7477464" y="9258300"/>
            <a:ext cx="3333071" cy="871522"/>
          </a:xfrm>
          <a:prstGeom prst="rect">
            <a:avLst/>
          </a:prstGeom>
        </p:spPr>
      </p:pic>
    </p:spTree>
    <p:extLst>
      <p:ext uri="{BB962C8B-B14F-4D97-AF65-F5344CB8AC3E}">
        <p14:creationId xmlns:p14="http://schemas.microsoft.com/office/powerpoint/2010/main" val="228564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2900" y="0"/>
            <a:ext cx="18630900" cy="10629900"/>
            <a:chOff x="0" y="0"/>
            <a:chExt cx="24841200" cy="14173200"/>
          </a:xfrm>
        </p:grpSpPr>
        <p:pic>
          <p:nvPicPr>
            <p:cNvPr id="3" name="Picture 3"/>
            <p:cNvPicPr>
              <a:picLocks noChangeAspect="1"/>
            </p:cNvPicPr>
            <p:nvPr/>
          </p:nvPicPr>
          <p:blipFill>
            <a:blip r:embed="rId2"/>
            <a:srcRect t="7208" b="7208"/>
            <a:stretch>
              <a:fillRect/>
            </a:stretch>
          </p:blipFill>
          <p:spPr>
            <a:xfrm>
              <a:off x="0" y="0"/>
              <a:ext cx="24841200" cy="14173200"/>
            </a:xfrm>
            <a:prstGeom prst="rect">
              <a:avLst/>
            </a:prstGeom>
          </p:spPr>
        </p:pic>
      </p:grpSp>
      <p:grpSp>
        <p:nvGrpSpPr>
          <p:cNvPr id="4" name="Group 4"/>
          <p:cNvGrpSpPr/>
          <p:nvPr/>
        </p:nvGrpSpPr>
        <p:grpSpPr>
          <a:xfrm rot="-5400000">
            <a:off x="444141" y="-1568048"/>
            <a:ext cx="17460378" cy="18661230"/>
            <a:chOff x="0" y="0"/>
            <a:chExt cx="3133768" cy="3349296"/>
          </a:xfrm>
        </p:grpSpPr>
        <p:sp>
          <p:nvSpPr>
            <p:cNvPr id="5" name="Freeform 5"/>
            <p:cNvSpPr/>
            <p:nvPr/>
          </p:nvSpPr>
          <p:spPr>
            <a:xfrm>
              <a:off x="0" y="0"/>
              <a:ext cx="3133768" cy="3349296"/>
            </a:xfrm>
            <a:custGeom>
              <a:avLst/>
              <a:gdLst/>
              <a:ahLst/>
              <a:cxnLst/>
              <a:rect l="l" t="t" r="r" b="b"/>
              <a:pathLst>
                <a:path w="3133768" h="3349296">
                  <a:moveTo>
                    <a:pt x="0" y="0"/>
                  </a:moveTo>
                  <a:lnTo>
                    <a:pt x="3133768" y="0"/>
                  </a:lnTo>
                  <a:lnTo>
                    <a:pt x="3133768" y="3349296"/>
                  </a:lnTo>
                  <a:lnTo>
                    <a:pt x="0" y="3349296"/>
                  </a:lnTo>
                  <a:close/>
                </a:path>
              </a:pathLst>
            </a:custGeom>
            <a:gradFill rotWithShape="1">
              <a:gsLst>
                <a:gs pos="0">
                  <a:srgbClr val="000000">
                    <a:alpha val="0"/>
                  </a:srgbClr>
                </a:gs>
                <a:gs pos="100000">
                  <a:srgbClr val="000000">
                    <a:alpha val="70000"/>
                  </a:srgbClr>
                </a:gs>
              </a:gsLst>
              <a:lin ang="0"/>
            </a:gradFill>
          </p:spPr>
          <p:txBody>
            <a:bodyPr/>
            <a:lstStyle/>
            <a:p>
              <a:endParaRPr lang="en-ID"/>
            </a:p>
          </p:txBody>
        </p:sp>
        <p:sp>
          <p:nvSpPr>
            <p:cNvPr id="6" name="TextBox 6"/>
            <p:cNvSpPr txBox="1"/>
            <p:nvPr/>
          </p:nvSpPr>
          <p:spPr>
            <a:xfrm>
              <a:off x="0" y="-57150"/>
              <a:ext cx="3133768" cy="3406446"/>
            </a:xfrm>
            <a:prstGeom prst="rect">
              <a:avLst/>
            </a:prstGeom>
          </p:spPr>
          <p:txBody>
            <a:bodyPr lIns="50800" tIns="50800" rIns="50800" bIns="50800" rtlCol="0" anchor="ctr"/>
            <a:lstStyle/>
            <a:p>
              <a:pPr algn="ctr">
                <a:lnSpc>
                  <a:spcPts val="2240"/>
                </a:lnSpc>
              </a:pPr>
              <a:endParaRPr/>
            </a:p>
          </p:txBody>
        </p:sp>
      </p:grpSp>
      <p:graphicFrame>
        <p:nvGraphicFramePr>
          <p:cNvPr id="7" name="Table 7"/>
          <p:cNvGraphicFramePr>
            <a:graphicFrameLocks noGrp="1"/>
          </p:cNvGraphicFramePr>
          <p:nvPr/>
        </p:nvGraphicFramePr>
        <p:xfrm>
          <a:off x="1028700" y="2007985"/>
          <a:ext cx="16291260" cy="7431292"/>
        </p:xfrm>
        <a:graphic>
          <a:graphicData uri="http://schemas.openxmlformats.org/drawingml/2006/table">
            <a:tbl>
              <a:tblPr/>
              <a:tblGrid>
                <a:gridCol w="2781509">
                  <a:extLst>
                    <a:ext uri="{9D8B030D-6E8A-4147-A177-3AD203B41FA5}">
                      <a16:colId xmlns:a16="http://schemas.microsoft.com/office/drawing/2014/main" val="20000"/>
                    </a:ext>
                  </a:extLst>
                </a:gridCol>
                <a:gridCol w="4866107">
                  <a:extLst>
                    <a:ext uri="{9D8B030D-6E8A-4147-A177-3AD203B41FA5}">
                      <a16:colId xmlns:a16="http://schemas.microsoft.com/office/drawing/2014/main" val="20001"/>
                    </a:ext>
                  </a:extLst>
                </a:gridCol>
                <a:gridCol w="4391239">
                  <a:extLst>
                    <a:ext uri="{9D8B030D-6E8A-4147-A177-3AD203B41FA5}">
                      <a16:colId xmlns:a16="http://schemas.microsoft.com/office/drawing/2014/main" val="20002"/>
                    </a:ext>
                  </a:extLst>
                </a:gridCol>
                <a:gridCol w="4252405">
                  <a:extLst>
                    <a:ext uri="{9D8B030D-6E8A-4147-A177-3AD203B41FA5}">
                      <a16:colId xmlns:a16="http://schemas.microsoft.com/office/drawing/2014/main" val="20003"/>
                    </a:ext>
                  </a:extLst>
                </a:gridCol>
              </a:tblGrid>
              <a:tr h="711385">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Category</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Supervised Learning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Unsupervised Learning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Reinforcement Learning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1248144">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Definition</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800"/>
                        </a:lnSpc>
                        <a:defRPr/>
                      </a:pPr>
                      <a:r>
                        <a:rPr lang="en-US" sz="2000">
                          <a:solidFill>
                            <a:srgbClr val="000000"/>
                          </a:solidFill>
                          <a:latin typeface="Montserrat"/>
                          <a:ea typeface="Montserrat"/>
                          <a:cs typeface="Montserrat"/>
                          <a:sym typeface="Montserrat"/>
                        </a:rPr>
                        <a:t>Learning from labeled data, where the input-output pairs are provided.</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800"/>
                        </a:lnSpc>
                        <a:defRPr/>
                      </a:pPr>
                      <a:r>
                        <a:rPr lang="en-US" sz="2000">
                          <a:solidFill>
                            <a:srgbClr val="000000"/>
                          </a:solidFill>
                          <a:latin typeface="Montserrat"/>
                          <a:ea typeface="Montserrat"/>
                          <a:cs typeface="Montserrat"/>
                          <a:sym typeface="Montserrat"/>
                        </a:rPr>
                        <a:t>Learning from unlabeled data, where the algorithm finds patterns and relationships.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800"/>
                        </a:lnSpc>
                        <a:defRPr/>
                      </a:pPr>
                      <a:r>
                        <a:rPr lang="en-US" sz="2000">
                          <a:solidFill>
                            <a:srgbClr val="000000"/>
                          </a:solidFill>
                          <a:latin typeface="Montserrat"/>
                          <a:ea typeface="Montserrat"/>
                          <a:cs typeface="Montserrat"/>
                          <a:sym typeface="Montserrat"/>
                        </a:rPr>
                        <a:t>Learning through interaction with an environment to maximize cumulative reward.</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881626">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Goal</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800"/>
                        </a:lnSpc>
                        <a:defRPr/>
                      </a:pPr>
                      <a:r>
                        <a:rPr lang="en-US" sz="2000">
                          <a:solidFill>
                            <a:srgbClr val="000000"/>
                          </a:solidFill>
                          <a:latin typeface="Montserrat"/>
                          <a:ea typeface="Montserrat"/>
                          <a:cs typeface="Montserrat"/>
                          <a:sym typeface="Montserrat"/>
                        </a:rPr>
                        <a:t>Predict or classify based on input-output mapping.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Discover hidden patterns, groupings, or structures in data.</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Learn a strategy or policy for maximizing long-term rewards.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881626">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Data</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l">
                        <a:lnSpc>
                          <a:spcPts val="2800"/>
                        </a:lnSpc>
                        <a:defRPr/>
                      </a:pPr>
                      <a:r>
                        <a:rPr lang="en-US" sz="2000">
                          <a:solidFill>
                            <a:srgbClr val="000000"/>
                          </a:solidFill>
                          <a:latin typeface="Montserrat"/>
                          <a:ea typeface="Montserrat"/>
                          <a:cs typeface="Montserrat"/>
                          <a:sym typeface="Montserrat"/>
                        </a:rPr>
                        <a:t>Labeled data (input-output pairs).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Unlabeled data (no explicit output).</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Feedback in the form of rewards or penalties.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1069838">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Common Algorithms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l">
                        <a:lnSpc>
                          <a:spcPts val="2800"/>
                        </a:lnSpc>
                        <a:defRPr/>
                      </a:pPr>
                      <a:r>
                        <a:rPr lang="en-US" sz="2000">
                          <a:solidFill>
                            <a:srgbClr val="000000"/>
                          </a:solidFill>
                          <a:latin typeface="Montserrat"/>
                          <a:ea typeface="Montserrat"/>
                          <a:cs typeface="Montserrat"/>
                          <a:sym typeface="Montserrat"/>
                        </a:rPr>
                        <a:t>Linear regression, decision trees, neural networks.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K-means clustering, PCA, hierarchical clustering.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Q-learning, Deep Q-Networks (DQN), policy gradient methods.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r h="1248144">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Feedback Type</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l">
                        <a:lnSpc>
                          <a:spcPts val="2800"/>
                        </a:lnSpc>
                        <a:defRPr/>
                      </a:pPr>
                      <a:r>
                        <a:rPr lang="en-US" sz="2000">
                          <a:solidFill>
                            <a:srgbClr val="000000"/>
                          </a:solidFill>
                          <a:latin typeface="Montserrat"/>
                          <a:ea typeface="Montserrat"/>
                          <a:cs typeface="Montserrat"/>
                          <a:sym typeface="Montserrat"/>
                        </a:rPr>
                        <a:t>Direct (supervision provided through labels).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No direct feedback (only input data is provided).</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Delayed (feedback provided after actions via rewards or penalties).</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1390529">
                <a:tc>
                  <a:txBody>
                    <a:bodyPr/>
                    <a:lstStyle/>
                    <a:p>
                      <a:pPr algn="ctr">
                        <a:lnSpc>
                          <a:spcPts val="3500"/>
                        </a:lnSpc>
                        <a:defRPr/>
                      </a:pPr>
                      <a:r>
                        <a:rPr lang="en-US" sz="2500" b="1">
                          <a:solidFill>
                            <a:srgbClr val="000000"/>
                          </a:solidFill>
                          <a:latin typeface="Montserrat Bold"/>
                          <a:ea typeface="Montserrat Bold"/>
                          <a:cs typeface="Montserrat Bold"/>
                          <a:sym typeface="Montserrat Bold"/>
                        </a:rPr>
                        <a:t>Use Case</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l">
                        <a:lnSpc>
                          <a:spcPts val="2800"/>
                        </a:lnSpc>
                        <a:defRPr/>
                      </a:pPr>
                      <a:r>
                        <a:rPr lang="en-US" sz="2000">
                          <a:solidFill>
                            <a:srgbClr val="000000"/>
                          </a:solidFill>
                          <a:latin typeface="Montserrat"/>
                          <a:ea typeface="Montserrat"/>
                          <a:cs typeface="Montserrat"/>
                          <a:sym typeface="Montserrat"/>
                        </a:rPr>
                        <a:t>	Classification (e.g., spam detection), regression (e.g., house price prediction).</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2800"/>
                        </a:lnSpc>
                        <a:defRPr/>
                      </a:pPr>
                      <a:r>
                        <a:rPr lang="en-US" sz="2000">
                          <a:solidFill>
                            <a:srgbClr val="000000"/>
                          </a:solidFill>
                          <a:latin typeface="Montserrat"/>
                          <a:ea typeface="Montserrat"/>
                          <a:cs typeface="Montserrat"/>
                          <a:sym typeface="Montserrat"/>
                        </a:rPr>
                        <a:t>Clustering (e.g., customer segmentation), dimensionality reduction.</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800"/>
                        </a:lnSpc>
                        <a:defRPr/>
                      </a:pPr>
                      <a:r>
                        <a:rPr lang="en-US" sz="2000">
                          <a:solidFill>
                            <a:srgbClr val="000000"/>
                          </a:solidFill>
                          <a:latin typeface="Montserrat"/>
                          <a:ea typeface="Montserrat"/>
                          <a:cs typeface="Montserrat"/>
                          <a:sym typeface="Montserrat"/>
                        </a:rPr>
                        <a:t>Game playing (e.g., chess), robotics, autonomous driving.</a:t>
                      </a:r>
                      <a:endParaRPr lang="en-US" sz="1100"/>
                    </a:p>
                  </a:txBody>
                  <a:tcPr marL="47625" marR="47625" marT="47625" marB="47625"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6"/>
                  </a:ext>
                </a:extLst>
              </a:tr>
            </a:tbl>
          </a:graphicData>
        </a:graphic>
      </p:graphicFrame>
      <p:sp>
        <p:nvSpPr>
          <p:cNvPr id="8" name="Freeform 8"/>
          <p:cNvSpPr/>
          <p:nvPr/>
        </p:nvSpPr>
        <p:spPr>
          <a:xfrm>
            <a:off x="7202343" y="393770"/>
            <a:ext cx="3883314" cy="1269860"/>
          </a:xfrm>
          <a:custGeom>
            <a:avLst/>
            <a:gdLst/>
            <a:ahLst/>
            <a:cxnLst/>
            <a:rect l="l" t="t" r="r" b="b"/>
            <a:pathLst>
              <a:path w="3883314" h="1269860">
                <a:moveTo>
                  <a:pt x="0" y="0"/>
                </a:moveTo>
                <a:lnTo>
                  <a:pt x="3883314" y="0"/>
                </a:lnTo>
                <a:lnTo>
                  <a:pt x="3883314" y="1269860"/>
                </a:lnTo>
                <a:lnTo>
                  <a:pt x="0" y="1269860"/>
                </a:lnTo>
                <a:lnTo>
                  <a:pt x="0" y="0"/>
                </a:lnTo>
                <a:close/>
              </a:path>
            </a:pathLst>
          </a:custGeom>
          <a:blipFill>
            <a:blip r:embed="rId3"/>
            <a:stretch>
              <a:fillRect/>
            </a:stretch>
          </a:blipFill>
        </p:spPr>
        <p:txBody>
          <a:bodyPr/>
          <a:lstStyle/>
          <a:p>
            <a:endParaRPr lang="en-ID"/>
          </a:p>
        </p:txBody>
      </p:sp>
      <p:sp>
        <p:nvSpPr>
          <p:cNvPr id="9" name="TextBox 9"/>
          <p:cNvSpPr txBox="1"/>
          <p:nvPr/>
        </p:nvSpPr>
        <p:spPr>
          <a:xfrm rot="-5400000">
            <a:off x="13977417" y="4997133"/>
            <a:ext cx="6271031" cy="292735"/>
          </a:xfrm>
          <a:prstGeom prst="rect">
            <a:avLst/>
          </a:prstGeom>
        </p:spPr>
        <p:txBody>
          <a:bodyPr lIns="0" tIns="0" rIns="0" bIns="0" rtlCol="0" anchor="t">
            <a:spAutoFit/>
          </a:bodyPr>
          <a:lstStyle/>
          <a:p>
            <a:pPr algn="ctr">
              <a:lnSpc>
                <a:spcPts val="2240"/>
              </a:lnSpc>
            </a:pPr>
            <a:r>
              <a:rPr lang="en-US" sz="1600" spc="32">
                <a:solidFill>
                  <a:srgbClr val="F8F6EF"/>
                </a:solidFill>
                <a:latin typeface="Horizon"/>
                <a:ea typeface="Horizon"/>
                <a:cs typeface="Horizon"/>
                <a:sym typeface="Horizon"/>
              </a:rPr>
              <a:t>03</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WordCloud&quot;,&quot;ActivityType&quot;:2,&quot;Width&quot;:0.0,&quot;Height&quot;:0.0,&quot;Graphics&quot;:null,&quot;ActivityBase&quot;:{&quot;$type&quot;:&quot;ClassPoint2.Core.DTO.Activities.WordCloudActivity, ClassPoint2.Core&quot;,&quot;numOfSubmissionsAllowed&quot;:5,&quot;activityId&quot;:null,&quot;activityType&quot;:&quot;Word Cloud&quot;,&quot;countdown&quot;:0,&quot;StartWithSlide&quot;:false,&quot;CanMinimize&quot;:false,&quot;CanCountDown&quot;:false},&quot;IsLocked&quot;:false,&quot;IsMappedFromCp1&quot;:false,&quot;IsQuizMode&quot;:false}"/>
</p:tagLst>
</file>

<file path=ppt/tags/tag2.xml><?xml version="1.0" encoding="utf-8"?>
<p:tagLst xmlns:a="http://schemas.openxmlformats.org/drawingml/2006/main" xmlns:r="http://schemas.openxmlformats.org/officeDocument/2006/relationships" xmlns:p="http://schemas.openxmlformats.org/presentationml/2006/main">
  <p:tag name="ACTIVITYMODEL" val="{&quot;$type&quot;:&quot;ClassPoint2.Core.Model.Activity, ClassPoint2.Core&quot;,&quot;ActivityId&quot;:null,&quot;Name&quot;:&quot;MultipleChoice&quot;,&quot;ActivityType&quot;:0,&quot;Width&quot;:0.0,&quot;Height&quot;:0.0,&quot;Graphics&quot;:null,&quot;ActivityBase&quot;:{&quot;$type&quot;:&quot;ClassPoint2.Core.DTO.Activities.MultipleChoiceActivity, ClassPoint2.Core&quot;,&quot;mcChoices&quot;:{&quot;$type&quot;:&quot;System.Collections.Generic.List`1[[System.String, mscorlib]], mscorlib&quot;,&quot;$values&quot;:[&quot;A&quot;,&quot;B&quot;,&quot;C&quot;,&quot;D&quot;]},&quot;mcIsAllowSelectMultiple&quot;:false,&quot;mcCorrectAnswers&quot;:{&quot;$type&quot;:&quot;System.Collections.Generic.List`1[[System.String, mscorlib]], mscorlib&quot;,&quot;$values&quot;:[&quot;D&quot;]},&quot;isQuizMode&quot;:false,&quot;correctPoints&quot;:null,&quot;correctSpeedBonus&quot;:null,&quot;HasCorrectAnswers&quot;:true,&quot;activityId&quot;:null,&quot;activityType&quot;:&quot;Multiple Choice&quot;,&quot;countdown&quot;:0,&quot;StartWithSlide&quot;:false,&quot;CanMinimize&quot;:false,&quot;CanCountDown&quot;:false},&quot;IsLocked&quot;:false,&quot;IsMappedFromCp1&quot;:false,&quot;IsQuizMode&quot;: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840</Words>
  <Application>Microsoft Office PowerPoint</Application>
  <PresentationFormat>Custom</PresentationFormat>
  <Paragraphs>112</Paragraphs>
  <Slides>30</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Montserrat Semi-Bold</vt:lpstr>
      <vt:lpstr>Arial</vt:lpstr>
      <vt:lpstr>Horizon</vt:lpstr>
      <vt:lpstr>Calibri</vt:lpstr>
      <vt:lpstr>Montserrat Bold</vt:lpstr>
      <vt:lpstr>Montserrat Medium</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LBE</dc:title>
  <cp:lastModifiedBy>Mochammad Zharif</cp:lastModifiedBy>
  <cp:revision>3</cp:revision>
  <dcterms:created xsi:type="dcterms:W3CDTF">2006-08-16T00:00:00Z</dcterms:created>
  <dcterms:modified xsi:type="dcterms:W3CDTF">2024-09-09T10:25:53Z</dcterms:modified>
  <dc:identifier>DAGQMmwseaM</dc:identifier>
</cp:coreProperties>
</file>